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37"/>
  </p:handoutMasterIdLst>
  <p:sldIdLst>
    <p:sldId id="256" r:id="rId2"/>
    <p:sldId id="259" r:id="rId3"/>
    <p:sldId id="303" r:id="rId4"/>
    <p:sldId id="316" r:id="rId5"/>
    <p:sldId id="317" r:id="rId6"/>
    <p:sldId id="318" r:id="rId7"/>
    <p:sldId id="319" r:id="rId8"/>
    <p:sldId id="320" r:id="rId9"/>
    <p:sldId id="321" r:id="rId10"/>
    <p:sldId id="322" r:id="rId11"/>
    <p:sldId id="323" r:id="rId12"/>
    <p:sldId id="325" r:id="rId13"/>
    <p:sldId id="307" r:id="rId14"/>
    <p:sldId id="272" r:id="rId15"/>
    <p:sldId id="274" r:id="rId16"/>
    <p:sldId id="276" r:id="rId17"/>
    <p:sldId id="289" r:id="rId18"/>
    <p:sldId id="308" r:id="rId19"/>
    <p:sldId id="309" r:id="rId20"/>
    <p:sldId id="265" r:id="rId21"/>
    <p:sldId id="277" r:id="rId22"/>
    <p:sldId id="328" r:id="rId23"/>
    <p:sldId id="305" r:id="rId24"/>
    <p:sldId id="278" r:id="rId25"/>
    <p:sldId id="327" r:id="rId26"/>
    <p:sldId id="282" r:id="rId27"/>
    <p:sldId id="280" r:id="rId28"/>
    <p:sldId id="284" r:id="rId29"/>
    <p:sldId id="294" r:id="rId30"/>
    <p:sldId id="296" r:id="rId31"/>
    <p:sldId id="326" r:id="rId32"/>
    <p:sldId id="310" r:id="rId33"/>
    <p:sldId id="312" r:id="rId34"/>
    <p:sldId id="313" r:id="rId35"/>
    <p:sldId id="315"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25"/>
    <p:restoredTop sz="86392"/>
  </p:normalViewPr>
  <p:slideViewPr>
    <p:cSldViewPr snapToGrid="0" snapToObjects="1">
      <p:cViewPr>
        <p:scale>
          <a:sx n="103" d="100"/>
          <a:sy n="103" d="100"/>
        </p:scale>
        <p:origin x="120" y="136"/>
      </p:cViewPr>
      <p:guideLst>
        <p:guide orient="horz" pos="2160"/>
        <p:guide pos="3840"/>
      </p:guideLst>
    </p:cSldViewPr>
  </p:slideViewPr>
  <p:outlineViewPr>
    <p:cViewPr>
      <p:scale>
        <a:sx n="33" d="100"/>
        <a:sy n="33" d="100"/>
      </p:scale>
      <p:origin x="0" y="-2888"/>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5" d="100"/>
          <a:sy n="85" d="100"/>
        </p:scale>
        <p:origin x="2720" y="184"/>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wmf"/><Relationship Id="rId5" Type="http://schemas.openxmlformats.org/officeDocument/2006/relationships/image" Target="../media/image28.wmf"/><Relationship Id="rId1" Type="http://schemas.openxmlformats.org/officeDocument/2006/relationships/image" Target="../media/image24.wmf"/><Relationship Id="rId2"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 Id="rId2" Type="http://schemas.openxmlformats.org/officeDocument/2006/relationships/image" Target="../media/image3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wmf"/><Relationship Id="rId4" Type="http://schemas.openxmlformats.org/officeDocument/2006/relationships/image" Target="../media/image39.wmf"/><Relationship Id="rId5" Type="http://schemas.openxmlformats.org/officeDocument/2006/relationships/image" Target="../media/image40.wmf"/><Relationship Id="rId6" Type="http://schemas.openxmlformats.org/officeDocument/2006/relationships/image" Target="../media/image41.wmf"/><Relationship Id="rId1" Type="http://schemas.openxmlformats.org/officeDocument/2006/relationships/image" Target="../media/image36.wmf"/><Relationship Id="rId2" Type="http://schemas.openxmlformats.org/officeDocument/2006/relationships/image" Target="../media/image3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4.wmf"/><Relationship Id="rId4" Type="http://schemas.openxmlformats.org/officeDocument/2006/relationships/image" Target="../media/image45.wmf"/><Relationship Id="rId5" Type="http://schemas.openxmlformats.org/officeDocument/2006/relationships/image" Target="../media/image46.wmf"/><Relationship Id="rId1" Type="http://schemas.openxmlformats.org/officeDocument/2006/relationships/image" Target="../media/image42.wmf"/><Relationship Id="rId2" Type="http://schemas.openxmlformats.org/officeDocument/2006/relationships/image" Target="../media/image4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9.wmf"/><Relationship Id="rId4" Type="http://schemas.openxmlformats.org/officeDocument/2006/relationships/image" Target="../media/image50.wmf"/><Relationship Id="rId5" Type="http://schemas.openxmlformats.org/officeDocument/2006/relationships/image" Target="../media/image51.wmf"/><Relationship Id="rId1" Type="http://schemas.openxmlformats.org/officeDocument/2006/relationships/image" Target="../media/image47.wmf"/><Relationship Id="rId2"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867E8FD-3DD0-3B4A-B0B0-0EF13083AFEC}" type="datetimeFigureOut">
              <a:rPr kumimoji="1" lang="zh-CN" altLang="en-US" smtClean="0"/>
              <a:t>2018/11/2</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B3EFCF-F21B-484D-9686-D3AEF71794F6}" type="slidenum">
              <a:rPr kumimoji="1" lang="zh-CN" altLang="en-US" smtClean="0"/>
              <a:t>‹#›</a:t>
            </a:fld>
            <a:endParaRPr kumimoji="1" lang="zh-CN" altLang="en-US"/>
          </a:p>
        </p:txBody>
      </p:sp>
    </p:spTree>
    <p:extLst>
      <p:ext uri="{BB962C8B-B14F-4D97-AF65-F5344CB8AC3E}">
        <p14:creationId xmlns:p14="http://schemas.microsoft.com/office/powerpoint/2010/main" val="1765062338"/>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15845"/>
            <a:ext cx="9144000" cy="2194118"/>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10360232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213631163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12105216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p:txBody>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64567220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338146"/>
            <a:ext cx="10515600" cy="3224329"/>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57791475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393902"/>
            <a:ext cx="5181600" cy="4783061"/>
          </a:xfrm>
        </p:spPr>
        <p:txBody>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内容占位符 3"/>
          <p:cNvSpPr>
            <a:spLocks noGrp="1"/>
          </p:cNvSpPr>
          <p:nvPr>
            <p:ph sz="half" idx="2"/>
          </p:nvPr>
        </p:nvSpPr>
        <p:spPr>
          <a:xfrm>
            <a:off x="6172200" y="1393902"/>
            <a:ext cx="5181600" cy="4783061"/>
          </a:xfrm>
        </p:spPr>
        <p:txBody>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5" name="日期占位符 4"/>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209228597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345366" y="387428"/>
            <a:ext cx="6400800" cy="627334"/>
          </a:xfrm>
        </p:spPr>
        <p:txBody>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839788" y="1382751"/>
            <a:ext cx="5157787" cy="11223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382751"/>
            <a:ext cx="5183188" cy="1122324"/>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561177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19753728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214148845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
        <p:nvSpPr>
          <p:cNvPr id="3" name="内容占位符 2"/>
          <p:cNvSpPr>
            <a:spLocks noGrp="1"/>
          </p:cNvSpPr>
          <p:nvPr>
            <p:ph idx="1"/>
          </p:nvPr>
        </p:nvSpPr>
        <p:spPr>
          <a:xfrm>
            <a:off x="5183188" y="356839"/>
            <a:ext cx="6172200" cy="55042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文本占位符 3"/>
          <p:cNvSpPr>
            <a:spLocks noGrp="1"/>
          </p:cNvSpPr>
          <p:nvPr>
            <p:ph type="body" sz="half" idx="2"/>
          </p:nvPr>
        </p:nvSpPr>
        <p:spPr>
          <a:xfrm>
            <a:off x="839788" y="1382751"/>
            <a:ext cx="3932237" cy="448623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smtClean="0"/>
              <a:t>单击此处编辑母版文本样式</a:t>
            </a:r>
          </a:p>
        </p:txBody>
      </p:sp>
      <p:sp>
        <p:nvSpPr>
          <p:cNvPr id="5" name="日期占位符 4"/>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170472237"/>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188" y="423747"/>
            <a:ext cx="6172200" cy="543730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1405054"/>
            <a:ext cx="3932237" cy="446393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63EF41A4-2495-194D-A5B6-3544BF73F7D2}" type="datetimeFigureOut">
              <a:rPr kumimoji="1" lang="zh-CN" altLang="en-US" smtClean="0"/>
              <a:pPr/>
              <a:t>2018/11/2</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F377E6D-822B-8243-B553-E8A1B6C1D261}" type="slidenum">
              <a:rPr kumimoji="1" lang="zh-CN" altLang="en-US" smtClean="0"/>
              <a:pPr/>
              <a:t>‹#›</a:t>
            </a:fld>
            <a:endParaRPr kumimoji="1" lang="zh-CN" altLang="en-US"/>
          </a:p>
        </p:txBody>
      </p:sp>
    </p:spTree>
    <p:extLst>
      <p:ext uri="{BB962C8B-B14F-4D97-AF65-F5344CB8AC3E}">
        <p14:creationId xmlns:p14="http://schemas.microsoft.com/office/powerpoint/2010/main" val="38370216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NUL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345367" y="437181"/>
            <a:ext cx="6255834" cy="599882"/>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838200" y="1349298"/>
            <a:ext cx="10515600" cy="4827665"/>
          </a:xfrm>
          <a:prstGeom prst="rect">
            <a:avLst/>
          </a:prstGeom>
        </p:spPr>
        <p:txBody>
          <a:bodyPr vert="horz" lIns="91440" tIns="45720" rIns="91440" bIns="45720" rtlCol="0">
            <a:normAutofit/>
          </a:body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EF41A4-2495-194D-A5B6-3544BF73F7D2}" type="datetimeFigureOut">
              <a:rPr kumimoji="1" lang="zh-CN" altLang="en-US" smtClean="0"/>
              <a:pPr/>
              <a:t>2018/11/2</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77E6D-822B-8243-B553-E8A1B6C1D261}" type="slidenum">
              <a:rPr kumimoji="1" lang="zh-CN" altLang="en-US" smtClean="0"/>
              <a:pPr/>
              <a:t>‹#›</a:t>
            </a:fld>
            <a:endParaRPr kumimoji="1" lang="zh-CN" altLang="en-US"/>
          </a:p>
        </p:txBody>
      </p:sp>
      <p:pic>
        <p:nvPicPr>
          <p:cNvPr id="7" name="图片 6"/>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838200" y="403728"/>
            <a:ext cx="2184645" cy="599882"/>
          </a:xfrm>
          <a:prstGeom prst="rect">
            <a:avLst/>
          </a:prstGeom>
        </p:spPr>
      </p:pic>
    </p:spTree>
    <p:extLst>
      <p:ext uri="{BB962C8B-B14F-4D97-AF65-F5344CB8AC3E}">
        <p14:creationId xmlns:p14="http://schemas.microsoft.com/office/powerpoint/2010/main" val="1539217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txStyles>
    <p:titleStyle>
      <a:lvl1pPr algn="ctr" defTabSz="914400" rtl="0" eaLnBrk="1" latinLnBrk="0" hangingPunct="1">
        <a:lnSpc>
          <a:spcPct val="90000"/>
        </a:lnSpc>
        <a:spcBef>
          <a:spcPct val="0"/>
        </a:spcBef>
        <a:buNone/>
        <a:defRPr sz="3000" b="1" kern="120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100000"/>
        </a:lnSpc>
        <a:spcBef>
          <a:spcPts val="500"/>
        </a:spcBef>
        <a:buFont typeface="Arial"/>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100000"/>
        </a:lnSpc>
        <a:spcBef>
          <a:spcPts val="500"/>
        </a:spcBef>
        <a:buFont typeface="Arial"/>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100000"/>
        </a:lnSpc>
        <a:spcBef>
          <a:spcPts val="500"/>
        </a:spcBef>
        <a:buFont typeface="Arial"/>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100000"/>
        </a:lnSpc>
        <a:spcBef>
          <a:spcPts val="500"/>
        </a:spcBef>
        <a:buFont typeface="Arial"/>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5.xml.rels><?xml version="1.0" encoding="UTF-8" standalone="yes"?>
<Relationships xmlns="http://schemas.openxmlformats.org/package/2006/relationships"><Relationship Id="rId11" Type="http://schemas.openxmlformats.org/officeDocument/2006/relationships/oleObject" Target="../embeddings/oleObject5.bin"/><Relationship Id="rId12" Type="http://schemas.openxmlformats.org/officeDocument/2006/relationships/image" Target="../media/image28.wmf"/><Relationship Id="rId13" Type="http://schemas.openxmlformats.org/officeDocument/2006/relationships/image" Target="../media/image1.png"/><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embeddings/oleObject1.bin"/><Relationship Id="rId4" Type="http://schemas.openxmlformats.org/officeDocument/2006/relationships/image" Target="../media/image24.wmf"/><Relationship Id="rId5" Type="http://schemas.openxmlformats.org/officeDocument/2006/relationships/oleObject" Target="../embeddings/oleObject2.bin"/><Relationship Id="rId6" Type="http://schemas.openxmlformats.org/officeDocument/2006/relationships/image" Target="../media/image25.wmf"/><Relationship Id="rId7" Type="http://schemas.openxmlformats.org/officeDocument/2006/relationships/oleObject" Target="../embeddings/oleObject3.bin"/><Relationship Id="rId8" Type="http://schemas.openxmlformats.org/officeDocument/2006/relationships/image" Target="../media/image26.wmf"/><Relationship Id="rId9" Type="http://schemas.openxmlformats.org/officeDocument/2006/relationships/oleObject" Target="../embeddings/oleObject4.bin"/><Relationship Id="rId10" Type="http://schemas.openxmlformats.org/officeDocument/2006/relationships/image" Target="../media/image27.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image" Target="NUL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34.wmf"/><Relationship Id="rId5" Type="http://schemas.openxmlformats.org/officeDocument/2006/relationships/oleObject" Target="../embeddings/oleObject7.bin"/><Relationship Id="rId6" Type="http://schemas.openxmlformats.org/officeDocument/2006/relationships/image" Target="../media/image35.wmf"/><Relationship Id="rId7" Type="http://schemas.openxmlformats.org/officeDocument/2006/relationships/image" Target="../media/image1.png"/><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1" Type="http://schemas.openxmlformats.org/officeDocument/2006/relationships/oleObject" Target="../embeddings/oleObject12.bin"/><Relationship Id="rId12" Type="http://schemas.openxmlformats.org/officeDocument/2006/relationships/image" Target="../media/image40.wmf"/><Relationship Id="rId13" Type="http://schemas.openxmlformats.org/officeDocument/2006/relationships/oleObject" Target="../embeddings/oleObject13.bin"/><Relationship Id="rId14" Type="http://schemas.openxmlformats.org/officeDocument/2006/relationships/image" Target="../media/image41.wmf"/><Relationship Id="rId15" Type="http://schemas.openxmlformats.org/officeDocument/2006/relationships/image" Target="../media/image1.png"/><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embeddings/oleObject8.bin"/><Relationship Id="rId4" Type="http://schemas.openxmlformats.org/officeDocument/2006/relationships/image" Target="../media/image36.wmf"/><Relationship Id="rId5" Type="http://schemas.openxmlformats.org/officeDocument/2006/relationships/oleObject" Target="../embeddings/oleObject9.bin"/><Relationship Id="rId6" Type="http://schemas.openxmlformats.org/officeDocument/2006/relationships/image" Target="../media/image37.wmf"/><Relationship Id="rId7" Type="http://schemas.openxmlformats.org/officeDocument/2006/relationships/oleObject" Target="../embeddings/oleObject10.bin"/><Relationship Id="rId8" Type="http://schemas.openxmlformats.org/officeDocument/2006/relationships/image" Target="../media/image38.wmf"/><Relationship Id="rId9" Type="http://schemas.openxmlformats.org/officeDocument/2006/relationships/oleObject" Target="../embeddings/oleObject11.bin"/><Relationship Id="rId10" Type="http://schemas.openxmlformats.org/officeDocument/2006/relationships/image" Target="../media/image39.wmf"/></Relationships>
</file>

<file path=ppt/slides/_rels/slide34.xml.rels><?xml version="1.0" encoding="UTF-8" standalone="yes"?>
<Relationships xmlns="http://schemas.openxmlformats.org/package/2006/relationships"><Relationship Id="rId11" Type="http://schemas.openxmlformats.org/officeDocument/2006/relationships/image" Target="../media/image45.wmf"/><Relationship Id="rId12" Type="http://schemas.openxmlformats.org/officeDocument/2006/relationships/oleObject" Target="../embeddings/oleObject19.bin"/><Relationship Id="rId13" Type="http://schemas.openxmlformats.org/officeDocument/2006/relationships/image" Target="../media/image46.wmf"/><Relationship Id="rId14" Type="http://schemas.openxmlformats.org/officeDocument/2006/relationships/image" Target="../media/image1.png"/><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embeddings/oleObject14.bin"/><Relationship Id="rId4" Type="http://schemas.openxmlformats.org/officeDocument/2006/relationships/image" Target="../media/image42.wmf"/><Relationship Id="rId5" Type="http://schemas.openxmlformats.org/officeDocument/2006/relationships/oleObject" Target="../embeddings/oleObject15.bin"/><Relationship Id="rId6" Type="http://schemas.openxmlformats.org/officeDocument/2006/relationships/image" Target="../media/image43.wmf"/><Relationship Id="rId7" Type="http://schemas.openxmlformats.org/officeDocument/2006/relationships/oleObject" Target="../embeddings/oleObject16.bin"/><Relationship Id="rId8" Type="http://schemas.openxmlformats.org/officeDocument/2006/relationships/image" Target="../media/image44.wmf"/><Relationship Id="rId9" Type="http://schemas.openxmlformats.org/officeDocument/2006/relationships/oleObject" Target="../embeddings/oleObject17.bin"/><Relationship Id="rId10"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11" Type="http://schemas.openxmlformats.org/officeDocument/2006/relationships/oleObject" Target="../embeddings/oleObject24.bin"/><Relationship Id="rId12" Type="http://schemas.openxmlformats.org/officeDocument/2006/relationships/image" Target="../media/image51.wmf"/><Relationship Id="rId13" Type="http://schemas.openxmlformats.org/officeDocument/2006/relationships/image" Target="../media/image1.png"/><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embeddings/oleObject20.bin"/><Relationship Id="rId4" Type="http://schemas.openxmlformats.org/officeDocument/2006/relationships/image" Target="../media/image47.wmf"/><Relationship Id="rId5" Type="http://schemas.openxmlformats.org/officeDocument/2006/relationships/oleObject" Target="../embeddings/oleObject21.bin"/><Relationship Id="rId6" Type="http://schemas.openxmlformats.org/officeDocument/2006/relationships/image" Target="../media/image48.wmf"/><Relationship Id="rId7" Type="http://schemas.openxmlformats.org/officeDocument/2006/relationships/oleObject" Target="../embeddings/oleObject22.bin"/><Relationship Id="rId8" Type="http://schemas.openxmlformats.org/officeDocument/2006/relationships/image" Target="../media/image49.wmf"/><Relationship Id="rId9" Type="http://schemas.openxmlformats.org/officeDocument/2006/relationships/oleObject" Target="../embeddings/oleObject23.bin"/><Relationship Id="rId10" Type="http://schemas.openxmlformats.org/officeDocument/2006/relationships/image" Target="../media/image50.wmf"/></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zh-CN" altLang="en-US" smtClean="0"/>
              <a:t>微积分与凸优化</a:t>
            </a:r>
            <a:endParaRPr kumimoji="1" lang="zh-CN" altLang="en-US" dirty="0"/>
          </a:p>
        </p:txBody>
      </p:sp>
      <p:sp>
        <p:nvSpPr>
          <p:cNvPr id="3" name="副标题 2"/>
          <p:cNvSpPr>
            <a:spLocks noGrp="1"/>
          </p:cNvSpPr>
          <p:nvPr>
            <p:ph type="subTitle" idx="1"/>
          </p:nvPr>
        </p:nvSpPr>
        <p:spPr/>
        <p:txBody>
          <a:bodyPr/>
          <a:lstStyle/>
          <a:p>
            <a:r>
              <a:rPr kumimoji="1" lang="zh-CN" altLang="en-US" dirty="0" smtClean="0"/>
              <a:t>机器学习中数学基础第一课</a:t>
            </a:r>
            <a:endParaRPr kumimoji="1" lang="zh-CN" altLang="en-US" dirty="0"/>
          </a:p>
        </p:txBody>
      </p:sp>
      <p:pic>
        <p:nvPicPr>
          <p:cNvPr id="5" name="图片 4"/>
          <p:cNvPicPr>
            <a:picLocks noChangeAspect="1"/>
          </p:cNvPicPr>
          <p:nvPr/>
        </p:nvPicPr>
        <p:blipFill>
          <a:blip r:embed="rId2"/>
          <a:stretch>
            <a:fillRect/>
          </a:stretch>
        </p:blipFill>
        <p:spPr>
          <a:xfrm>
            <a:off x="865278" y="238134"/>
            <a:ext cx="2111022" cy="1077711"/>
          </a:xfrm>
          <a:prstGeom prst="rect">
            <a:avLst/>
          </a:prstGeom>
        </p:spPr>
      </p:pic>
    </p:spTree>
    <p:extLst>
      <p:ext uri="{BB962C8B-B14F-4D97-AF65-F5344CB8AC3E}">
        <p14:creationId xmlns:p14="http://schemas.microsoft.com/office/powerpoint/2010/main" val="543024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基本概念</a:t>
            </a:r>
          </a:p>
        </p:txBody>
      </p:sp>
      <p:sp>
        <p:nvSpPr>
          <p:cNvPr id="3" name="内容占位符 2"/>
          <p:cNvSpPr>
            <a:spLocks noGrp="1"/>
          </p:cNvSpPr>
          <p:nvPr>
            <p:ph idx="1"/>
          </p:nvPr>
        </p:nvSpPr>
        <p:spPr/>
        <p:txBody>
          <a:bodyPr/>
          <a:lstStyle/>
          <a:p>
            <a:r>
              <a:rPr kumimoji="1" lang="zh-CN" altLang="en-US" dirty="0" smtClean="0"/>
              <a:t>多维</a:t>
            </a:r>
            <a:endParaRPr kumimoji="1" lang="en-US" altLang="zh-CN" dirty="0" smtClean="0"/>
          </a:p>
          <a:p>
            <a:endParaRPr kumimoji="1" lang="en-US" altLang="zh-CN" dirty="0"/>
          </a:p>
          <a:p>
            <a:r>
              <a:rPr kumimoji="1" lang="en-US" altLang="zh-CN" dirty="0" smtClean="0"/>
              <a:t> f(</a:t>
            </a:r>
            <a:r>
              <a:rPr kumimoji="1" lang="en-US" altLang="zh-CN" dirty="0" err="1" smtClean="0"/>
              <a:t>x,y,z</a:t>
            </a:r>
            <a:r>
              <a:rPr kumimoji="1" lang="mr-IN" altLang="zh-CN" dirty="0" smtClean="0"/>
              <a:t>…</a:t>
            </a:r>
            <a:r>
              <a:rPr kumimoji="1" lang="en-US" altLang="zh-CN" dirty="0" smtClean="0"/>
              <a:t>)=???</a:t>
            </a:r>
          </a:p>
          <a:p>
            <a:endParaRPr kumimoji="1" lang="en-US" altLang="zh-CN" dirty="0"/>
          </a:p>
          <a:p>
            <a:endParaRPr kumimoji="1" lang="en-US" altLang="zh-CN" dirty="0" smtClean="0"/>
          </a:p>
          <a:p>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6096000" y="2590800"/>
            <a:ext cx="5557426" cy="3164742"/>
          </a:xfrm>
          <a:prstGeom prst="rect">
            <a:avLst/>
          </a:prstGeom>
        </p:spPr>
      </p:pic>
      <p:pic>
        <p:nvPicPr>
          <p:cNvPr id="7" name="图片 6"/>
          <p:cNvPicPr>
            <a:picLocks noChangeAspect="1"/>
          </p:cNvPicPr>
          <p:nvPr/>
        </p:nvPicPr>
        <p:blipFill>
          <a:blip r:embed="rId3"/>
          <a:stretch>
            <a:fillRect/>
          </a:stretch>
        </p:blipFill>
        <p:spPr>
          <a:xfrm>
            <a:off x="1765300" y="4479681"/>
            <a:ext cx="2565400" cy="876300"/>
          </a:xfrm>
          <a:prstGeom prst="rect">
            <a:avLst/>
          </a:prstGeom>
        </p:spPr>
      </p:pic>
      <p:pic>
        <p:nvPicPr>
          <p:cNvPr id="6" name="图片 5"/>
          <p:cNvPicPr>
            <a:picLocks noChangeAspect="1"/>
          </p:cNvPicPr>
          <p:nvPr/>
        </p:nvPicPr>
        <p:blipFill>
          <a:blip r:embed="rId4"/>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874181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泰勒展开：</a:t>
            </a:r>
            <a:endParaRPr kumimoji="1" lang="en-US" altLang="zh-CN" dirty="0" smtClean="0"/>
          </a:p>
          <a:p>
            <a:endParaRPr kumimoji="1" lang="en-US" altLang="zh-CN" dirty="0"/>
          </a:p>
          <a:p>
            <a:endParaRPr kumimoji="1" lang="en-US" altLang="zh-CN" dirty="0" smtClean="0"/>
          </a:p>
          <a:p>
            <a:pPr lvl="1"/>
            <a:r>
              <a:rPr kumimoji="1" lang="zh-CN" altLang="en-US" dirty="0" smtClean="0"/>
              <a:t>常用的泰勒展开式</a:t>
            </a:r>
            <a:endParaRPr kumimoji="1" lang="en-US" altLang="zh-CN" dirty="0"/>
          </a:p>
          <a:p>
            <a:endParaRPr kumimoji="1" lang="en-US" altLang="zh-CN" dirty="0" smtClean="0"/>
          </a:p>
          <a:p>
            <a:endParaRPr kumimoji="1" lang="en-US" altLang="zh-CN" dirty="0" smtClean="0"/>
          </a:p>
        </p:txBody>
      </p:sp>
      <p:pic>
        <p:nvPicPr>
          <p:cNvPr id="4" name="图片 3"/>
          <p:cNvPicPr>
            <a:picLocks noChangeAspect="1"/>
          </p:cNvPicPr>
          <p:nvPr/>
        </p:nvPicPr>
        <p:blipFill>
          <a:blip r:embed="rId2"/>
          <a:stretch>
            <a:fillRect/>
          </a:stretch>
        </p:blipFill>
        <p:spPr>
          <a:xfrm>
            <a:off x="1816100" y="1832731"/>
            <a:ext cx="7645400" cy="990600"/>
          </a:xfrm>
          <a:prstGeom prst="rect">
            <a:avLst/>
          </a:prstGeom>
        </p:spPr>
      </p:pic>
      <p:pic>
        <p:nvPicPr>
          <p:cNvPr id="5" name="图片 4"/>
          <p:cNvPicPr>
            <a:picLocks noChangeAspect="1"/>
          </p:cNvPicPr>
          <p:nvPr/>
        </p:nvPicPr>
        <p:blipFill>
          <a:blip r:embed="rId3"/>
          <a:stretch>
            <a:fillRect/>
          </a:stretch>
        </p:blipFill>
        <p:spPr>
          <a:xfrm>
            <a:off x="1816100" y="3887056"/>
            <a:ext cx="4089400" cy="1879600"/>
          </a:xfrm>
          <a:prstGeom prst="rect">
            <a:avLst/>
          </a:prstGeom>
        </p:spPr>
      </p:pic>
      <p:pic>
        <p:nvPicPr>
          <p:cNvPr id="6" name="图片 5"/>
          <p:cNvPicPr>
            <a:picLocks noChangeAspect="1"/>
          </p:cNvPicPr>
          <p:nvPr/>
        </p:nvPicPr>
        <p:blipFill>
          <a:blip r:embed="rId4"/>
          <a:stretch>
            <a:fillRect/>
          </a:stretch>
        </p:blipFill>
        <p:spPr>
          <a:xfrm>
            <a:off x="824089" y="238134"/>
            <a:ext cx="2111022" cy="1077711"/>
          </a:xfrm>
          <a:prstGeom prst="rect">
            <a:avLst/>
          </a:prstGeom>
        </p:spPr>
      </p:pic>
      <p:sp>
        <p:nvSpPr>
          <p:cNvPr id="7" name="文本框 6"/>
          <p:cNvSpPr txBox="1"/>
          <p:nvPr/>
        </p:nvSpPr>
        <p:spPr>
          <a:xfrm>
            <a:off x="6474941" y="4955059"/>
            <a:ext cx="1107996" cy="369332"/>
          </a:xfrm>
          <a:prstGeom prst="rect">
            <a:avLst/>
          </a:prstGeom>
          <a:noFill/>
        </p:spPr>
        <p:txBody>
          <a:bodyPr wrap="none" rtlCol="0">
            <a:spAutoFit/>
          </a:bodyPr>
          <a:lstStyle/>
          <a:p>
            <a:r>
              <a:rPr kumimoji="1" lang="zh-CN" altLang="en-US" dirty="0" smtClean="0"/>
              <a:t>近似计算</a:t>
            </a:r>
            <a:endParaRPr kumimoji="1" lang="zh-CN" altLang="en-US" dirty="0"/>
          </a:p>
        </p:txBody>
      </p:sp>
    </p:spTree>
    <p:extLst>
      <p:ext uri="{BB962C8B-B14F-4D97-AF65-F5344CB8AC3E}">
        <p14:creationId xmlns:p14="http://schemas.microsoft.com/office/powerpoint/2010/main" val="143225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梯度下降</a:t>
            </a:r>
            <a:endParaRPr kumimoji="1" lang="zh-CN" altLang="en-US" dirty="0"/>
          </a:p>
        </p:txBody>
      </p:sp>
      <p:sp>
        <p:nvSpPr>
          <p:cNvPr id="3" name="内容占位符 2"/>
          <p:cNvSpPr>
            <a:spLocks noGrp="1"/>
          </p:cNvSpPr>
          <p:nvPr>
            <p:ph idx="1"/>
          </p:nvPr>
        </p:nvSpPr>
        <p:spPr/>
        <p:txBody>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a:p>
        </p:txBody>
      </p:sp>
      <p:sp>
        <p:nvSpPr>
          <p:cNvPr id="8" name="文本框 7"/>
          <p:cNvSpPr txBox="1"/>
          <p:nvPr/>
        </p:nvSpPr>
        <p:spPr>
          <a:xfrm>
            <a:off x="1115882" y="1458267"/>
            <a:ext cx="6515053" cy="3683060"/>
          </a:xfrm>
          <a:prstGeom prst="rect">
            <a:avLst/>
          </a:prstGeom>
          <a:noFill/>
        </p:spPr>
        <p:txBody>
          <a:bodyPr wrap="none" rtlCol="0">
            <a:spAutoFit/>
          </a:bodyPr>
          <a:lstStyle/>
          <a:p>
            <a:r>
              <a:rPr kumimoji="1" lang="en-US" altLang="zh-CN" sz="2800" dirty="0" smtClean="0"/>
              <a:t> </a:t>
            </a:r>
            <a:r>
              <a:rPr kumimoji="1" lang="en-US" altLang="zh-CN" sz="2800" dirty="0" err="1" smtClean="0"/>
              <a:t>argmin</a:t>
            </a:r>
            <a:r>
              <a:rPr kumimoji="1" lang="en-US" altLang="zh-CN" sz="2800" dirty="0" smtClean="0"/>
              <a:t>[(x</a:t>
            </a:r>
            <a:r>
              <a:rPr kumimoji="1" lang="en-US" altLang="zh-CN" sz="2800" baseline="-25000" dirty="0" smtClean="0"/>
              <a:t>1</a:t>
            </a:r>
            <a:r>
              <a:rPr kumimoji="1" lang="en-US" altLang="zh-CN" sz="2800" dirty="0" smtClean="0"/>
              <a:t>+x</a:t>
            </a:r>
            <a:r>
              <a:rPr kumimoji="1" lang="en-US" altLang="zh-CN" sz="2800" baseline="-25000" dirty="0" smtClean="0"/>
              <a:t>2</a:t>
            </a:r>
            <a:r>
              <a:rPr kumimoji="1" lang="en-US" altLang="zh-CN" sz="2800" dirty="0" smtClean="0"/>
              <a:t>-4)</a:t>
            </a:r>
            <a:r>
              <a:rPr kumimoji="1" lang="en-US" altLang="zh-CN" sz="2800" baseline="30000" dirty="0" smtClean="0"/>
              <a:t>2</a:t>
            </a:r>
            <a:r>
              <a:rPr kumimoji="1" lang="en-US" altLang="zh-CN" sz="2800" dirty="0" smtClean="0"/>
              <a:t>+(2x</a:t>
            </a:r>
            <a:r>
              <a:rPr kumimoji="1" lang="en-US" altLang="zh-CN" sz="2800" baseline="-25000" dirty="0" smtClean="0"/>
              <a:t>1</a:t>
            </a:r>
            <a:r>
              <a:rPr kumimoji="1" lang="en-US" altLang="zh-CN" sz="2800" dirty="0" smtClean="0"/>
              <a:t>+3x</a:t>
            </a:r>
            <a:r>
              <a:rPr kumimoji="1" lang="en-US" altLang="zh-CN" sz="2800" baseline="-25000" dirty="0" smtClean="0"/>
              <a:t>2</a:t>
            </a:r>
            <a:r>
              <a:rPr kumimoji="1" lang="en-US" altLang="zh-CN" sz="2800" dirty="0" smtClean="0"/>
              <a:t>-7)</a:t>
            </a:r>
            <a:r>
              <a:rPr kumimoji="1" lang="en-US" altLang="zh-CN" sz="2800" baseline="30000" dirty="0" smtClean="0"/>
              <a:t>2</a:t>
            </a:r>
            <a:r>
              <a:rPr kumimoji="1" lang="en-US" altLang="zh-CN" sz="2800" dirty="0" smtClean="0"/>
              <a:t>+(4x</a:t>
            </a:r>
            <a:r>
              <a:rPr kumimoji="1" lang="en-US" altLang="zh-CN" sz="2800" baseline="-25000" dirty="0" smtClean="0"/>
              <a:t>1</a:t>
            </a:r>
            <a:r>
              <a:rPr kumimoji="1" lang="en-US" altLang="zh-CN" sz="2800" dirty="0" smtClean="0"/>
              <a:t>+x</a:t>
            </a:r>
            <a:r>
              <a:rPr kumimoji="1" lang="en-US" altLang="zh-CN" sz="2800" baseline="-25000" dirty="0" smtClean="0"/>
              <a:t>2</a:t>
            </a:r>
            <a:r>
              <a:rPr kumimoji="1" lang="en-US" altLang="zh-CN" sz="2800" dirty="0" smtClean="0"/>
              <a:t>-9)</a:t>
            </a:r>
            <a:r>
              <a:rPr kumimoji="1" lang="en-US" altLang="zh-CN" sz="2800" baseline="30000" dirty="0" smtClean="0"/>
              <a:t>2</a:t>
            </a:r>
            <a:r>
              <a:rPr kumimoji="1" lang="en-US" altLang="zh-CN" sz="2800" dirty="0" smtClean="0"/>
              <a:t>]</a:t>
            </a:r>
          </a:p>
          <a:p>
            <a:endParaRPr kumimoji="1" lang="en-US" altLang="zh-CN" sz="2800" dirty="0"/>
          </a:p>
          <a:p>
            <a:endParaRPr kumimoji="1" lang="en-US" altLang="zh-CN" sz="2800" dirty="0" smtClean="0"/>
          </a:p>
          <a:p>
            <a:r>
              <a:rPr kumimoji="1" lang="zh-CN" altLang="en-US" sz="2800" dirty="0" smtClean="0"/>
              <a:t>考虑另外一种思维方式：迭代</a:t>
            </a:r>
            <a:endParaRPr kumimoji="1" lang="en-US" altLang="zh-CN" sz="2800" dirty="0" smtClean="0"/>
          </a:p>
          <a:p>
            <a:r>
              <a:rPr kumimoji="1" lang="en-US" altLang="zh-CN" sz="2800" dirty="0"/>
              <a:t>L(x)=(x</a:t>
            </a:r>
            <a:r>
              <a:rPr kumimoji="1" lang="en-US" altLang="zh-CN" sz="2800" baseline="-25000" dirty="0"/>
              <a:t>1</a:t>
            </a:r>
            <a:r>
              <a:rPr kumimoji="1" lang="en-US" altLang="zh-CN" sz="2800" dirty="0"/>
              <a:t>+x</a:t>
            </a:r>
            <a:r>
              <a:rPr kumimoji="1" lang="en-US" altLang="zh-CN" sz="2800" baseline="-25000" dirty="0"/>
              <a:t>2</a:t>
            </a:r>
            <a:r>
              <a:rPr kumimoji="1" lang="en-US" altLang="zh-CN" sz="2800" dirty="0"/>
              <a:t>-4)</a:t>
            </a:r>
            <a:r>
              <a:rPr kumimoji="1" lang="en-US" altLang="zh-CN" sz="2800" baseline="30000" dirty="0"/>
              <a:t>2</a:t>
            </a:r>
            <a:r>
              <a:rPr kumimoji="1" lang="en-US" altLang="zh-CN" sz="2800" dirty="0"/>
              <a:t>+(2x</a:t>
            </a:r>
            <a:r>
              <a:rPr kumimoji="1" lang="en-US" altLang="zh-CN" sz="2800" baseline="-25000" dirty="0"/>
              <a:t>1</a:t>
            </a:r>
            <a:r>
              <a:rPr kumimoji="1" lang="en-US" altLang="zh-CN" sz="2800" dirty="0"/>
              <a:t>+3x</a:t>
            </a:r>
            <a:r>
              <a:rPr kumimoji="1" lang="en-US" altLang="zh-CN" sz="2800" baseline="-25000" dirty="0"/>
              <a:t>2</a:t>
            </a:r>
            <a:r>
              <a:rPr kumimoji="1" lang="en-US" altLang="zh-CN" sz="2800" dirty="0"/>
              <a:t>-7)</a:t>
            </a:r>
            <a:r>
              <a:rPr kumimoji="1" lang="en-US" altLang="zh-CN" sz="2800" baseline="30000" dirty="0"/>
              <a:t>2</a:t>
            </a:r>
            <a:r>
              <a:rPr kumimoji="1" lang="en-US" altLang="zh-CN" sz="2800" dirty="0"/>
              <a:t>+(4x</a:t>
            </a:r>
            <a:r>
              <a:rPr kumimoji="1" lang="en-US" altLang="zh-CN" sz="2800" baseline="-25000" dirty="0"/>
              <a:t>1</a:t>
            </a:r>
            <a:r>
              <a:rPr kumimoji="1" lang="en-US" altLang="zh-CN" sz="2800" dirty="0"/>
              <a:t>+x</a:t>
            </a:r>
            <a:r>
              <a:rPr kumimoji="1" lang="en-US" altLang="zh-CN" sz="2800" baseline="-25000" dirty="0"/>
              <a:t>2</a:t>
            </a:r>
            <a:r>
              <a:rPr kumimoji="1" lang="en-US" altLang="zh-CN" sz="2800" dirty="0"/>
              <a:t>-9)</a:t>
            </a:r>
            <a:r>
              <a:rPr kumimoji="1" lang="en-US" altLang="zh-CN" sz="2800" baseline="30000" dirty="0"/>
              <a:t>2</a:t>
            </a:r>
            <a:endParaRPr kumimoji="1" lang="en-US" altLang="zh-CN" sz="2800" dirty="0"/>
          </a:p>
          <a:p>
            <a:r>
              <a:rPr kumimoji="1" lang="en-US" altLang="zh-CN" sz="2800" dirty="0" smtClean="0"/>
              <a:t>	for</a:t>
            </a:r>
            <a:r>
              <a:rPr kumimoji="1" lang="zh-CN" altLang="en-US" sz="2800" dirty="0" smtClean="0"/>
              <a:t> </a:t>
            </a:r>
            <a:r>
              <a:rPr kumimoji="1" lang="en-US" altLang="zh-CN" sz="2800" dirty="0" err="1" smtClean="0"/>
              <a:t>i</a:t>
            </a:r>
            <a:r>
              <a:rPr kumimoji="1" lang="zh-CN" altLang="en-US" sz="2800" dirty="0" smtClean="0"/>
              <a:t> </a:t>
            </a:r>
            <a:r>
              <a:rPr kumimoji="1" lang="en-US" altLang="zh-CN" sz="2800" dirty="0" smtClean="0"/>
              <a:t>in</a:t>
            </a:r>
            <a:r>
              <a:rPr kumimoji="1" lang="zh-CN" altLang="en-US" sz="2800" dirty="0" smtClean="0"/>
              <a:t> </a:t>
            </a:r>
            <a:r>
              <a:rPr kumimoji="1" lang="en-US" altLang="zh-CN" sz="2800" dirty="0" smtClean="0"/>
              <a:t>n</a:t>
            </a:r>
            <a:r>
              <a:rPr kumimoji="1" lang="zh-CN" altLang="en-US" sz="2800" dirty="0" smtClean="0"/>
              <a:t>：</a:t>
            </a:r>
            <a:endParaRPr kumimoji="1" lang="en-US" altLang="zh-CN" sz="2800" dirty="0" smtClean="0"/>
          </a:p>
          <a:p>
            <a:r>
              <a:rPr kumimoji="1" lang="en-US" altLang="zh-CN" sz="2800" dirty="0"/>
              <a:t>	</a:t>
            </a:r>
            <a:r>
              <a:rPr kumimoji="1" lang="en-US" altLang="zh-CN" sz="2800" dirty="0" smtClean="0"/>
              <a:t>	</a:t>
            </a:r>
            <a:r>
              <a:rPr kumimoji="1" lang="en-US" altLang="zh-CN" sz="2800" dirty="0"/>
              <a:t>1</a:t>
            </a:r>
            <a:r>
              <a:rPr kumimoji="1" lang="en-US" altLang="zh-CN" sz="2800" dirty="0" smtClean="0"/>
              <a:t>: x1=0, x2=0  L(x)=4</a:t>
            </a:r>
            <a:r>
              <a:rPr kumimoji="1" lang="en-US" altLang="zh-CN" sz="2800" baseline="30000" dirty="0" smtClean="0"/>
              <a:t>2</a:t>
            </a:r>
            <a:r>
              <a:rPr kumimoji="1" lang="en-US" altLang="zh-CN" sz="2800" dirty="0" smtClean="0"/>
              <a:t>+7</a:t>
            </a:r>
            <a:r>
              <a:rPr kumimoji="1" lang="en-US" altLang="zh-CN" sz="2800" baseline="30000" dirty="0" smtClean="0"/>
              <a:t>2</a:t>
            </a:r>
            <a:r>
              <a:rPr kumimoji="1" lang="en-US" altLang="zh-CN" sz="2800" dirty="0" smtClean="0"/>
              <a:t>+9</a:t>
            </a:r>
            <a:r>
              <a:rPr kumimoji="1" lang="en-US" altLang="zh-CN" sz="2800" baseline="30000" dirty="0" smtClean="0"/>
              <a:t>2</a:t>
            </a:r>
          </a:p>
          <a:p>
            <a:r>
              <a:rPr kumimoji="1" lang="en-US" altLang="zh-CN" sz="2800" baseline="30000" dirty="0"/>
              <a:t>	</a:t>
            </a:r>
            <a:r>
              <a:rPr kumimoji="1" lang="en-US" altLang="zh-CN" sz="2800" baseline="30000" dirty="0" smtClean="0"/>
              <a:t>	</a:t>
            </a:r>
            <a:endParaRPr kumimoji="1" lang="en-US" altLang="zh-CN" sz="2800" baseline="30000" dirty="0"/>
          </a:p>
          <a:p>
            <a:r>
              <a:rPr kumimoji="1" lang="zh-CN" altLang="en-US" sz="2800" baseline="30000" dirty="0" smtClean="0"/>
              <a:t>第二次计算的时候，我希望结果比第一次小，如何保证呢？</a:t>
            </a:r>
            <a:endParaRPr kumimoji="1" lang="en-US" altLang="zh-CN" sz="2800" baseline="30000"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112935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lstStyle/>
          <a:p>
            <a:r>
              <a:rPr kumimoji="1" lang="zh-CN" altLang="en-US" dirty="0" smtClean="0"/>
              <a:t>梯度下降</a:t>
            </a:r>
            <a:r>
              <a:rPr kumimoji="1" lang="en-US" altLang="zh-CN" dirty="0" smtClean="0"/>
              <a:t>:</a:t>
            </a:r>
            <a:endParaRPr kumimoji="1" lang="zh-CN" altLang="en-US" dirty="0"/>
          </a:p>
        </p:txBody>
      </p:sp>
      <p:pic>
        <p:nvPicPr>
          <p:cNvPr id="4" name="图片 3"/>
          <p:cNvPicPr>
            <a:picLocks noChangeAspect="1"/>
          </p:cNvPicPr>
          <p:nvPr/>
        </p:nvPicPr>
        <p:blipFill>
          <a:blip r:embed="rId2"/>
          <a:stretch>
            <a:fillRect/>
          </a:stretch>
        </p:blipFill>
        <p:spPr>
          <a:xfrm>
            <a:off x="1117600" y="2616197"/>
            <a:ext cx="9613900" cy="3225800"/>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415778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梯度下降</a:t>
            </a:r>
            <a:endParaRPr kumimoji="1" lang="zh-CN" altLang="en-US" dirty="0"/>
          </a:p>
        </p:txBody>
      </p:sp>
      <p:sp>
        <p:nvSpPr>
          <p:cNvPr id="3" name="内容占位符 2"/>
          <p:cNvSpPr>
            <a:spLocks noGrp="1"/>
          </p:cNvSpPr>
          <p:nvPr>
            <p:ph idx="1"/>
          </p:nvPr>
        </p:nvSpPr>
        <p:spPr/>
        <p:txBody>
          <a:bodyPr/>
          <a:lstStyle/>
          <a:p>
            <a:pPr lvl="2"/>
            <a:r>
              <a:rPr lang="en-US" altLang="zh-CN" dirty="0"/>
              <a:t>1. </a:t>
            </a:r>
            <a:r>
              <a:rPr lang="zh-CN" altLang="en-US" dirty="0"/>
              <a:t>步长（</a:t>
            </a:r>
            <a:r>
              <a:rPr lang="en-US" altLang="zh-CN" dirty="0"/>
              <a:t>Learning rate</a:t>
            </a:r>
            <a:r>
              <a:rPr lang="zh-CN" altLang="en-US" dirty="0"/>
              <a:t>）：步长决定了在梯度下降迭代的过程中，每一步沿梯度负方向前进的长度。用上面下山的例子，步长就是在当前这一步所在位置沿着最陡峭最易下山的位置走的那一步的长度</a:t>
            </a:r>
            <a:r>
              <a:rPr lang="zh-CN" altLang="en-US" dirty="0" smtClean="0"/>
              <a:t>。（一般自己定义）</a:t>
            </a:r>
            <a:endParaRPr lang="en-US" altLang="zh-CN" dirty="0" smtClean="0"/>
          </a:p>
          <a:p>
            <a:pPr lvl="2"/>
            <a:endParaRPr kumimoji="1" lang="en-US" altLang="zh-CN" dirty="0" smtClean="0"/>
          </a:p>
          <a:p>
            <a:pPr lvl="2"/>
            <a:r>
              <a:rPr kumimoji="1" lang="en-US" altLang="zh-CN" dirty="0" smtClean="0"/>
              <a:t>2.</a:t>
            </a:r>
            <a:r>
              <a:rPr kumimoji="1" lang="zh-CN" altLang="en-US" dirty="0" smtClean="0"/>
              <a:t> </a:t>
            </a:r>
            <a:r>
              <a:rPr lang="zh-CN" altLang="en-US" dirty="0" smtClean="0"/>
              <a:t>特征</a:t>
            </a:r>
            <a:r>
              <a:rPr lang="zh-CN" altLang="en-US" dirty="0"/>
              <a:t>（</a:t>
            </a:r>
            <a:r>
              <a:rPr lang="en-US" altLang="zh-CN" dirty="0"/>
              <a:t>feature</a:t>
            </a:r>
            <a:r>
              <a:rPr lang="zh-CN" altLang="en-US" dirty="0"/>
              <a:t>）：指的是样本中输入部分，比如样本（</a:t>
            </a:r>
            <a:r>
              <a:rPr lang="en-US" altLang="zh-CN" dirty="0"/>
              <a:t>x</a:t>
            </a:r>
            <a:r>
              <a:rPr lang="en-US" altLang="zh-CN" baseline="-25000" dirty="0"/>
              <a:t>0</a:t>
            </a:r>
            <a:r>
              <a:rPr lang="en-US" altLang="zh-CN" dirty="0"/>
              <a:t>,y</a:t>
            </a:r>
            <a:r>
              <a:rPr lang="en-US" altLang="zh-CN" baseline="-25000" dirty="0"/>
              <a:t>0</a:t>
            </a:r>
            <a:r>
              <a:rPr lang="zh-CN" altLang="en-US" dirty="0"/>
              <a:t>）</a:t>
            </a:r>
            <a:r>
              <a:rPr lang="en-US" altLang="zh-CN" dirty="0"/>
              <a:t>,</a:t>
            </a:r>
            <a:r>
              <a:rPr lang="zh-CN" altLang="en-US" dirty="0"/>
              <a:t>（</a:t>
            </a:r>
            <a:r>
              <a:rPr lang="en-US" altLang="zh-CN" dirty="0"/>
              <a:t>x</a:t>
            </a:r>
            <a:r>
              <a:rPr lang="en-US" altLang="zh-CN" baseline="-25000" dirty="0"/>
              <a:t>1</a:t>
            </a:r>
            <a:r>
              <a:rPr lang="en-US" altLang="zh-CN" dirty="0"/>
              <a:t>,y</a:t>
            </a:r>
            <a:r>
              <a:rPr lang="en-US" altLang="zh-CN" baseline="-25000" dirty="0"/>
              <a:t>1</a:t>
            </a:r>
            <a:r>
              <a:rPr lang="zh-CN" altLang="en-US" dirty="0"/>
              <a:t>）</a:t>
            </a:r>
            <a:r>
              <a:rPr lang="en-US" altLang="zh-CN" dirty="0"/>
              <a:t>,</a:t>
            </a:r>
            <a:r>
              <a:rPr lang="zh-CN" altLang="en-US" dirty="0"/>
              <a:t>则样本特征为</a:t>
            </a:r>
            <a:r>
              <a:rPr lang="en-US" altLang="zh-CN" dirty="0"/>
              <a:t>x</a:t>
            </a:r>
            <a:r>
              <a:rPr lang="zh-CN" altLang="en-US" dirty="0"/>
              <a:t>，样本输出为</a:t>
            </a:r>
            <a:r>
              <a:rPr lang="en-US" altLang="zh-CN" dirty="0"/>
              <a:t>y</a:t>
            </a:r>
            <a:r>
              <a:rPr lang="zh-CN" altLang="en-US" dirty="0" smtClean="0"/>
              <a:t>。</a:t>
            </a:r>
            <a:endParaRPr lang="en-US" altLang="zh-CN" dirty="0" smtClean="0"/>
          </a:p>
          <a:p>
            <a:pPr lvl="2"/>
            <a:endParaRPr lang="en-US" altLang="zh-CN" dirty="0" smtClean="0"/>
          </a:p>
          <a:p>
            <a:pPr lvl="2"/>
            <a:r>
              <a:rPr lang="en-US" altLang="zh-CN" dirty="0" smtClean="0"/>
              <a:t>3.</a:t>
            </a:r>
            <a:r>
              <a:rPr lang="zh-CN" altLang="en-US" dirty="0" smtClean="0"/>
              <a:t> 损失</a:t>
            </a:r>
            <a:r>
              <a:rPr lang="zh-CN" altLang="en-US" dirty="0"/>
              <a:t>函数（</a:t>
            </a:r>
            <a:r>
              <a:rPr lang="en-US" altLang="zh-CN" dirty="0"/>
              <a:t>loss function</a:t>
            </a:r>
            <a:r>
              <a:rPr lang="zh-CN" altLang="en-US" dirty="0"/>
              <a:t>）：为了评估模型拟合的好坏，通常用损失函数来度量拟合的程度。损失函数极小化，意味着拟合程度最好，对应的模型参数即为最优参数。在线性回归中，损失函数通常为样本输出和假设函数的差取平方</a:t>
            </a:r>
            <a:r>
              <a:rPr lang="zh-CN" altLang="en-US" dirty="0" smtClean="0"/>
              <a:t>。</a:t>
            </a:r>
            <a:endParaRPr lang="en-US" altLang="zh-CN" dirty="0" smtClean="0"/>
          </a:p>
          <a:p>
            <a:pPr lvl="2"/>
            <a:endParaRPr lang="en-US" altLang="zh-CN" dirty="0"/>
          </a:p>
          <a:p>
            <a:pPr lvl="2"/>
            <a:r>
              <a:rPr lang="en-US" altLang="zh-CN" dirty="0" smtClean="0"/>
              <a:t>4.</a:t>
            </a:r>
            <a:r>
              <a:rPr lang="zh-CN" altLang="en-US" dirty="0" smtClean="0"/>
              <a:t> 估计参数，希望机器学习到的，如上述的</a:t>
            </a:r>
            <a:r>
              <a:rPr lang="en-US" altLang="zh-CN" dirty="0" smtClean="0"/>
              <a:t>X</a:t>
            </a:r>
            <a:r>
              <a:rPr lang="zh-CN" altLang="en-US" dirty="0" smtClean="0"/>
              <a:t>。</a:t>
            </a:r>
            <a:endParaRPr lang="en-US" altLang="zh-CN" dirty="0" smtClean="0"/>
          </a:p>
          <a:p>
            <a:pPr lvl="2"/>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064773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梯度下降</a:t>
            </a:r>
            <a:endParaRPr kumimoji="1" lang="zh-CN" altLang="en-US" dirty="0"/>
          </a:p>
        </p:txBody>
      </p:sp>
      <p:sp>
        <p:nvSpPr>
          <p:cNvPr id="3" name="内容占位符 2"/>
          <p:cNvSpPr>
            <a:spLocks noGrp="1"/>
          </p:cNvSpPr>
          <p:nvPr>
            <p:ph idx="1"/>
          </p:nvPr>
        </p:nvSpPr>
        <p:spPr/>
        <p:txBody>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a:p>
        </p:txBody>
      </p:sp>
      <p:sp>
        <p:nvSpPr>
          <p:cNvPr id="8" name="文本框 7"/>
          <p:cNvSpPr txBox="1"/>
          <p:nvPr/>
        </p:nvSpPr>
        <p:spPr>
          <a:xfrm>
            <a:off x="1139328" y="1349298"/>
            <a:ext cx="7985135" cy="6124754"/>
          </a:xfrm>
          <a:prstGeom prst="rect">
            <a:avLst/>
          </a:prstGeom>
          <a:noFill/>
        </p:spPr>
        <p:txBody>
          <a:bodyPr wrap="none" rtlCol="0">
            <a:spAutoFit/>
          </a:bodyPr>
          <a:lstStyle/>
          <a:p>
            <a:r>
              <a:rPr kumimoji="1" lang="en-US" altLang="zh-CN" sz="2800" dirty="0" smtClean="0"/>
              <a:t> argmin1/2*[(x</a:t>
            </a:r>
            <a:r>
              <a:rPr kumimoji="1" lang="en-US" altLang="zh-CN" sz="2800" baseline="-25000" dirty="0" smtClean="0"/>
              <a:t>1</a:t>
            </a:r>
            <a:r>
              <a:rPr kumimoji="1" lang="en-US" altLang="zh-CN" sz="2800" dirty="0" smtClean="0"/>
              <a:t>+x</a:t>
            </a:r>
            <a:r>
              <a:rPr kumimoji="1" lang="en-US" altLang="zh-CN" sz="2800" baseline="-25000" dirty="0" smtClean="0"/>
              <a:t>2</a:t>
            </a:r>
            <a:r>
              <a:rPr kumimoji="1" lang="en-US" altLang="zh-CN" sz="2800" dirty="0" smtClean="0"/>
              <a:t>-4)</a:t>
            </a:r>
            <a:r>
              <a:rPr kumimoji="1" lang="en-US" altLang="zh-CN" sz="2800" baseline="30000" dirty="0" smtClean="0"/>
              <a:t>2</a:t>
            </a:r>
            <a:r>
              <a:rPr kumimoji="1" lang="en-US" altLang="zh-CN" sz="2800" dirty="0" smtClean="0"/>
              <a:t>+(2x</a:t>
            </a:r>
            <a:r>
              <a:rPr kumimoji="1" lang="en-US" altLang="zh-CN" sz="2800" baseline="-25000" dirty="0" smtClean="0"/>
              <a:t>1</a:t>
            </a:r>
            <a:r>
              <a:rPr kumimoji="1" lang="en-US" altLang="zh-CN" sz="2800" dirty="0" smtClean="0"/>
              <a:t>+3x</a:t>
            </a:r>
            <a:r>
              <a:rPr kumimoji="1" lang="en-US" altLang="zh-CN" sz="2800" baseline="-25000" dirty="0" smtClean="0"/>
              <a:t>2</a:t>
            </a:r>
            <a:r>
              <a:rPr kumimoji="1" lang="en-US" altLang="zh-CN" sz="2800" dirty="0" smtClean="0"/>
              <a:t>-7)</a:t>
            </a:r>
            <a:r>
              <a:rPr kumimoji="1" lang="en-US" altLang="zh-CN" sz="2800" baseline="30000" dirty="0" smtClean="0"/>
              <a:t>2</a:t>
            </a:r>
            <a:r>
              <a:rPr kumimoji="1" lang="en-US" altLang="zh-CN" sz="2800" dirty="0" smtClean="0"/>
              <a:t>+(4x</a:t>
            </a:r>
            <a:r>
              <a:rPr kumimoji="1" lang="en-US" altLang="zh-CN" sz="2800" baseline="-25000" dirty="0" smtClean="0"/>
              <a:t>1</a:t>
            </a:r>
            <a:r>
              <a:rPr kumimoji="1" lang="en-US" altLang="zh-CN" sz="2800" dirty="0" smtClean="0"/>
              <a:t>+x</a:t>
            </a:r>
            <a:r>
              <a:rPr kumimoji="1" lang="en-US" altLang="zh-CN" sz="2800" baseline="-25000" dirty="0" smtClean="0"/>
              <a:t>2</a:t>
            </a:r>
            <a:r>
              <a:rPr kumimoji="1" lang="en-US" altLang="zh-CN" sz="2800" dirty="0" smtClean="0"/>
              <a:t>-9)</a:t>
            </a:r>
            <a:r>
              <a:rPr kumimoji="1" lang="en-US" altLang="zh-CN" sz="2800" baseline="30000" dirty="0" smtClean="0"/>
              <a:t>2</a:t>
            </a:r>
            <a:r>
              <a:rPr kumimoji="1" lang="en-US" altLang="zh-CN" sz="2800" dirty="0" smtClean="0"/>
              <a:t>]</a:t>
            </a:r>
          </a:p>
          <a:p>
            <a:r>
              <a:rPr kumimoji="1" lang="zh-CN" altLang="en-US" sz="2800" dirty="0" smtClean="0"/>
              <a:t>考虑另外一种思维方式：迭代</a:t>
            </a:r>
            <a:endParaRPr kumimoji="1" lang="en-US" altLang="zh-CN" sz="2800" dirty="0" smtClean="0"/>
          </a:p>
          <a:p>
            <a:r>
              <a:rPr kumimoji="1" lang="en-US" altLang="zh-CN" sz="2800" dirty="0"/>
              <a:t>L(x)=(x</a:t>
            </a:r>
            <a:r>
              <a:rPr kumimoji="1" lang="en-US" altLang="zh-CN" sz="2800" baseline="-25000" dirty="0"/>
              <a:t>1</a:t>
            </a:r>
            <a:r>
              <a:rPr kumimoji="1" lang="en-US" altLang="zh-CN" sz="2800" dirty="0"/>
              <a:t>+x</a:t>
            </a:r>
            <a:r>
              <a:rPr kumimoji="1" lang="en-US" altLang="zh-CN" sz="2800" baseline="-25000" dirty="0"/>
              <a:t>2</a:t>
            </a:r>
            <a:r>
              <a:rPr kumimoji="1" lang="en-US" altLang="zh-CN" sz="2800" dirty="0"/>
              <a:t>-4)</a:t>
            </a:r>
            <a:r>
              <a:rPr kumimoji="1" lang="en-US" altLang="zh-CN" sz="2800" baseline="30000" dirty="0"/>
              <a:t>2</a:t>
            </a:r>
            <a:r>
              <a:rPr kumimoji="1" lang="en-US" altLang="zh-CN" sz="2800" dirty="0"/>
              <a:t>+(2x</a:t>
            </a:r>
            <a:r>
              <a:rPr kumimoji="1" lang="en-US" altLang="zh-CN" sz="2800" baseline="-25000" dirty="0"/>
              <a:t>1</a:t>
            </a:r>
            <a:r>
              <a:rPr kumimoji="1" lang="en-US" altLang="zh-CN" sz="2800" dirty="0"/>
              <a:t>+3x</a:t>
            </a:r>
            <a:r>
              <a:rPr kumimoji="1" lang="en-US" altLang="zh-CN" sz="2800" baseline="-25000" dirty="0"/>
              <a:t>2</a:t>
            </a:r>
            <a:r>
              <a:rPr kumimoji="1" lang="en-US" altLang="zh-CN" sz="2800" dirty="0"/>
              <a:t>-7)</a:t>
            </a:r>
            <a:r>
              <a:rPr kumimoji="1" lang="en-US" altLang="zh-CN" sz="2800" baseline="30000" dirty="0"/>
              <a:t>2</a:t>
            </a:r>
            <a:r>
              <a:rPr kumimoji="1" lang="en-US" altLang="zh-CN" sz="2800" dirty="0"/>
              <a:t>+(4x</a:t>
            </a:r>
            <a:r>
              <a:rPr kumimoji="1" lang="en-US" altLang="zh-CN" sz="2800" baseline="-25000" dirty="0"/>
              <a:t>1</a:t>
            </a:r>
            <a:r>
              <a:rPr kumimoji="1" lang="en-US" altLang="zh-CN" sz="2800" dirty="0"/>
              <a:t>+x</a:t>
            </a:r>
            <a:r>
              <a:rPr kumimoji="1" lang="en-US" altLang="zh-CN" sz="2800" baseline="-25000" dirty="0"/>
              <a:t>2</a:t>
            </a:r>
            <a:r>
              <a:rPr kumimoji="1" lang="en-US" altLang="zh-CN" sz="2800" dirty="0"/>
              <a:t>-9)</a:t>
            </a:r>
            <a:r>
              <a:rPr kumimoji="1" lang="en-US" altLang="zh-CN" sz="2800" baseline="30000" dirty="0"/>
              <a:t>2</a:t>
            </a:r>
            <a:endParaRPr kumimoji="1" lang="en-US" altLang="zh-CN" sz="2800" dirty="0"/>
          </a:p>
          <a:p>
            <a:r>
              <a:rPr kumimoji="1" lang="en-US" altLang="zh-CN" sz="2800" dirty="0" smtClean="0"/>
              <a:t>	for</a:t>
            </a:r>
            <a:r>
              <a:rPr kumimoji="1" lang="zh-CN" altLang="en-US" sz="2800" dirty="0" smtClean="0"/>
              <a:t> </a:t>
            </a:r>
            <a:r>
              <a:rPr kumimoji="1" lang="en-US" altLang="zh-CN" sz="2800" dirty="0" err="1" smtClean="0"/>
              <a:t>i</a:t>
            </a:r>
            <a:r>
              <a:rPr kumimoji="1" lang="zh-CN" altLang="en-US" sz="2800" dirty="0" smtClean="0"/>
              <a:t> </a:t>
            </a:r>
            <a:r>
              <a:rPr kumimoji="1" lang="en-US" altLang="zh-CN" sz="2800" dirty="0" smtClean="0"/>
              <a:t>in</a:t>
            </a:r>
            <a:r>
              <a:rPr kumimoji="1" lang="zh-CN" altLang="en-US" sz="2800" dirty="0" smtClean="0"/>
              <a:t> </a:t>
            </a:r>
            <a:r>
              <a:rPr kumimoji="1" lang="en-US" altLang="zh-CN" sz="2800" dirty="0" smtClean="0"/>
              <a:t>n</a:t>
            </a:r>
            <a:r>
              <a:rPr kumimoji="1" lang="zh-CN" altLang="en-US" sz="2800" dirty="0" smtClean="0"/>
              <a:t>：</a:t>
            </a:r>
            <a:endParaRPr kumimoji="1" lang="en-US" altLang="zh-CN" sz="2800" dirty="0" smtClean="0"/>
          </a:p>
          <a:p>
            <a:r>
              <a:rPr kumimoji="1" lang="en-US" altLang="zh-CN" sz="2800" dirty="0"/>
              <a:t>	</a:t>
            </a:r>
            <a:r>
              <a:rPr kumimoji="1" lang="en-US" altLang="zh-CN" sz="2800" dirty="0" smtClean="0"/>
              <a:t>	</a:t>
            </a:r>
            <a:r>
              <a:rPr kumimoji="1" lang="en-US" altLang="zh-CN" sz="2800" dirty="0"/>
              <a:t>1</a:t>
            </a:r>
            <a:r>
              <a:rPr kumimoji="1" lang="en-US" altLang="zh-CN" sz="2800" dirty="0" smtClean="0"/>
              <a:t>: x1=0, x2=0  L(x)=4</a:t>
            </a:r>
            <a:r>
              <a:rPr kumimoji="1" lang="en-US" altLang="zh-CN" sz="2800" baseline="30000" dirty="0" smtClean="0"/>
              <a:t>2</a:t>
            </a:r>
            <a:r>
              <a:rPr kumimoji="1" lang="en-US" altLang="zh-CN" sz="2800" dirty="0" smtClean="0"/>
              <a:t>+7</a:t>
            </a:r>
            <a:r>
              <a:rPr kumimoji="1" lang="en-US" altLang="zh-CN" sz="2800" baseline="30000" dirty="0" smtClean="0"/>
              <a:t>2</a:t>
            </a:r>
            <a:r>
              <a:rPr kumimoji="1" lang="en-US" altLang="zh-CN" sz="2800" dirty="0" smtClean="0"/>
              <a:t>+9</a:t>
            </a:r>
            <a:r>
              <a:rPr kumimoji="1" lang="en-US" altLang="zh-CN" sz="2800" baseline="30000" dirty="0" smtClean="0"/>
              <a:t>2</a:t>
            </a:r>
          </a:p>
          <a:p>
            <a:r>
              <a:rPr kumimoji="1" lang="en-US" altLang="zh-CN" sz="2800" baseline="30000" dirty="0"/>
              <a:t>	</a:t>
            </a:r>
            <a:r>
              <a:rPr kumimoji="1" lang="en-US" altLang="zh-CN" sz="2800" baseline="30000" dirty="0" smtClean="0"/>
              <a:t>	</a:t>
            </a:r>
            <a:endParaRPr kumimoji="1" lang="en-US" altLang="zh-CN" sz="2800" baseline="30000" dirty="0"/>
          </a:p>
          <a:p>
            <a:r>
              <a:rPr kumimoji="1" lang="zh-CN" altLang="en-US" sz="2800" baseline="30000" dirty="0" smtClean="0"/>
              <a:t>第二次计算的时候，我希望结果比第一次小，如何保证呢？</a:t>
            </a:r>
            <a:endParaRPr kumimoji="1" lang="en-US" altLang="zh-CN" sz="2800" baseline="30000" dirty="0" smtClean="0"/>
          </a:p>
          <a:p>
            <a:endParaRPr kumimoji="1" lang="en-US" altLang="zh-CN" sz="2800" baseline="30000" dirty="0"/>
          </a:p>
          <a:p>
            <a:r>
              <a:rPr kumimoji="1" lang="zh-CN" altLang="en-US" sz="2800" baseline="30000" dirty="0"/>
              <a:t> </a:t>
            </a:r>
            <a:r>
              <a:rPr kumimoji="1" lang="zh-CN" altLang="en-US" sz="2800" dirty="0" smtClean="0"/>
              <a:t>                      </a:t>
            </a:r>
            <a:r>
              <a:rPr kumimoji="1" lang="en-US" altLang="zh-CN" sz="2800" dirty="0" smtClean="0"/>
              <a:t>2: x1=0+0.01*(-f’(x</a:t>
            </a:r>
            <a:r>
              <a:rPr kumimoji="1" lang="en-US" altLang="zh-CN" sz="2800" baseline="-25000" dirty="0" smtClean="0"/>
              <a:t>1</a:t>
            </a:r>
            <a:r>
              <a:rPr kumimoji="1" lang="en-US" altLang="zh-CN" sz="2800" dirty="0" smtClean="0"/>
              <a:t>)), x</a:t>
            </a:r>
            <a:r>
              <a:rPr kumimoji="1" lang="en-US" altLang="zh-CN" sz="2800" baseline="-25000" dirty="0" smtClean="0"/>
              <a:t>2</a:t>
            </a:r>
            <a:r>
              <a:rPr kumimoji="1" lang="en-US" altLang="zh-CN" sz="2800" dirty="0" smtClean="0"/>
              <a:t>=0+0.01*(-</a:t>
            </a:r>
            <a:r>
              <a:rPr kumimoji="1" lang="en-US" altLang="zh-CN" sz="2800" dirty="0"/>
              <a:t>f’(</a:t>
            </a:r>
            <a:r>
              <a:rPr kumimoji="1" lang="en-US" altLang="zh-CN" sz="2800" dirty="0" smtClean="0"/>
              <a:t>x</a:t>
            </a:r>
            <a:r>
              <a:rPr kumimoji="1" lang="en-US" altLang="zh-CN" sz="2800" baseline="-25000" dirty="0" smtClean="0"/>
              <a:t>2</a:t>
            </a:r>
            <a:r>
              <a:rPr kumimoji="1" lang="en-US" altLang="zh-CN" sz="2800" dirty="0" smtClean="0"/>
              <a:t>))</a:t>
            </a:r>
          </a:p>
          <a:p>
            <a:r>
              <a:rPr kumimoji="1" lang="en-US" altLang="zh-CN" sz="2800" dirty="0"/>
              <a:t>f’(x</a:t>
            </a:r>
            <a:r>
              <a:rPr kumimoji="1" lang="en-US" altLang="zh-CN" sz="2800" baseline="-25000" dirty="0"/>
              <a:t>1</a:t>
            </a:r>
            <a:r>
              <a:rPr kumimoji="1" lang="en-US" altLang="zh-CN" sz="2800" dirty="0" smtClean="0"/>
              <a:t>)=(0+0-4)*1+(2*0+3*0-7)*2+(4*0+0-9)*4=-54</a:t>
            </a:r>
          </a:p>
          <a:p>
            <a:r>
              <a:rPr kumimoji="1" lang="en-US" altLang="zh-CN" sz="2800" dirty="0"/>
              <a:t>f’(</a:t>
            </a:r>
            <a:r>
              <a:rPr kumimoji="1" lang="en-US" altLang="zh-CN" sz="2800" dirty="0" smtClean="0"/>
              <a:t>x</a:t>
            </a:r>
            <a:r>
              <a:rPr kumimoji="1" lang="en-US" altLang="zh-CN" sz="2800" baseline="-25000" dirty="0" smtClean="0"/>
              <a:t>2</a:t>
            </a:r>
            <a:r>
              <a:rPr kumimoji="1" lang="en-US" altLang="zh-CN" sz="2800" dirty="0" smtClean="0"/>
              <a:t>)=(</a:t>
            </a:r>
            <a:r>
              <a:rPr kumimoji="1" lang="en-US" altLang="zh-CN" sz="2800" dirty="0"/>
              <a:t>0+0-4)*1+(2*0+3*0-7</a:t>
            </a:r>
            <a:r>
              <a:rPr kumimoji="1" lang="en-US" altLang="zh-CN" sz="2800" dirty="0" smtClean="0"/>
              <a:t>)*3+(</a:t>
            </a:r>
            <a:r>
              <a:rPr kumimoji="1" lang="en-US" altLang="zh-CN" sz="2800" dirty="0"/>
              <a:t>4*0+0-9</a:t>
            </a:r>
            <a:r>
              <a:rPr kumimoji="1" lang="en-US" altLang="zh-CN" sz="2800" dirty="0" smtClean="0"/>
              <a:t>)*1=-34</a:t>
            </a:r>
          </a:p>
          <a:p>
            <a:r>
              <a:rPr kumimoji="1" lang="en-US" altLang="zh-CN" sz="2800" dirty="0"/>
              <a:t> </a:t>
            </a:r>
            <a:r>
              <a:rPr kumimoji="1" lang="en-US" altLang="zh-CN" sz="2800" dirty="0" smtClean="0"/>
              <a:t>                          x1=0+0.54=0.54, X2=0.34</a:t>
            </a:r>
          </a:p>
          <a:p>
            <a:r>
              <a:rPr kumimoji="1" lang="en-US" altLang="zh-CN" sz="2800" dirty="0" smtClean="0"/>
              <a:t>                      L</a:t>
            </a:r>
            <a:r>
              <a:rPr kumimoji="1" lang="en-US" altLang="zh-CN" sz="2800" baseline="-25000" dirty="0" smtClean="0"/>
              <a:t>2</a:t>
            </a:r>
            <a:r>
              <a:rPr kumimoji="1" lang="en-US" altLang="zh-CN" sz="2800" dirty="0" smtClean="0"/>
              <a:t>(x) &lt; L</a:t>
            </a:r>
            <a:r>
              <a:rPr kumimoji="1" lang="en-US" altLang="zh-CN" sz="2800" baseline="-25000" dirty="0" smtClean="0"/>
              <a:t>1</a:t>
            </a:r>
            <a:r>
              <a:rPr kumimoji="1" lang="en-US" altLang="zh-CN" sz="2800" dirty="0" smtClean="0"/>
              <a:t>(x)</a:t>
            </a:r>
            <a:endParaRPr kumimoji="1" lang="en-US" altLang="zh-CN" sz="2800" dirty="0"/>
          </a:p>
          <a:p>
            <a:endParaRPr kumimoji="1" lang="en-US" altLang="zh-CN" sz="2800" dirty="0" smtClean="0"/>
          </a:p>
          <a:p>
            <a:r>
              <a:rPr kumimoji="1" lang="en-US" altLang="zh-CN" sz="2800" dirty="0"/>
              <a:t>	</a:t>
            </a:r>
            <a:r>
              <a:rPr kumimoji="1" lang="en-US" altLang="zh-CN" sz="2800" dirty="0" smtClean="0"/>
              <a:t>	    </a:t>
            </a:r>
            <a:endParaRPr kumimoji="1" lang="en-US" altLang="zh-CN" sz="2800"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226447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梯度下降</a:t>
            </a:r>
            <a:endParaRPr kumimoji="1" lang="zh-CN" altLang="en-US" dirty="0"/>
          </a:p>
        </p:txBody>
      </p:sp>
      <p:sp>
        <p:nvSpPr>
          <p:cNvPr id="3" name="内容占位符 2"/>
          <p:cNvSpPr>
            <a:spLocks noGrp="1"/>
          </p:cNvSpPr>
          <p:nvPr>
            <p:ph idx="1"/>
          </p:nvPr>
        </p:nvSpPr>
        <p:spPr/>
        <p:txBody>
          <a:bodyPr/>
          <a:lstStyle/>
          <a:p>
            <a:r>
              <a:rPr kumimoji="1" lang="zh-CN" altLang="en-US" dirty="0" smtClean="0"/>
              <a:t>梯度下降缺陷：</a:t>
            </a:r>
            <a:endParaRPr kumimoji="1" lang="en-US" altLang="zh-CN" dirty="0" smtClean="0"/>
          </a:p>
          <a:p>
            <a:pPr lvl="1"/>
            <a:r>
              <a:rPr lang="zh-CN" altLang="en-US" dirty="0"/>
              <a:t>这个算法有个缺点</a:t>
            </a:r>
            <a:r>
              <a:rPr lang="en-US" altLang="zh-CN" dirty="0"/>
              <a:t>,</a:t>
            </a:r>
            <a:r>
              <a:rPr lang="zh-CN" altLang="en-US" dirty="0"/>
              <a:t>我们算法时间</a:t>
            </a:r>
            <a:r>
              <a:rPr lang="zh-CN" altLang="en-US" dirty="0" smtClean="0"/>
              <a:t>复杂度</a:t>
            </a:r>
            <a:r>
              <a:rPr lang="en-US" altLang="zh-CN" dirty="0" smtClean="0"/>
              <a:t>,</a:t>
            </a:r>
            <a:r>
              <a:rPr lang="zh-CN" altLang="en-US" dirty="0"/>
              <a:t>当样</a:t>
            </a:r>
            <a:r>
              <a:rPr lang="zh-CN" altLang="en-US" dirty="0" smtClean="0"/>
              <a:t>本较高，量</a:t>
            </a:r>
            <a:r>
              <a:rPr lang="zh-CN" altLang="en-US" dirty="0"/>
              <a:t>比较大的话</a:t>
            </a:r>
            <a:r>
              <a:rPr lang="en-US" altLang="zh-CN" dirty="0"/>
              <a:t>,</a:t>
            </a:r>
            <a:r>
              <a:rPr lang="zh-CN" altLang="en-US" dirty="0"/>
              <a:t>计算量就会变得很大</a:t>
            </a:r>
            <a:r>
              <a:rPr lang="en-US" altLang="zh-CN" dirty="0"/>
              <a:t>,</a:t>
            </a:r>
            <a:r>
              <a:rPr lang="zh-CN" altLang="en-US" dirty="0"/>
              <a:t>所以这种方式适用的范围</a:t>
            </a:r>
            <a:r>
              <a:rPr lang="en-US" altLang="zh-CN" dirty="0"/>
              <a:t>,</a:t>
            </a:r>
            <a:r>
              <a:rPr lang="zh-CN" altLang="en-US" dirty="0"/>
              <a:t>仅是对那些样本较小的数据</a:t>
            </a:r>
            <a:r>
              <a:rPr lang="zh-CN" altLang="en-US" dirty="0" smtClean="0"/>
              <a:t>而言</a:t>
            </a:r>
            <a:r>
              <a:rPr lang="zh-CN" altLang="en-US" dirty="0"/>
              <a:t>。</a:t>
            </a:r>
            <a:endParaRPr kumimoji="1" lang="en-US" altLang="zh-CN" dirty="0" smtClean="0"/>
          </a:p>
          <a:p>
            <a:endParaRPr kumimoji="1" lang="en-US" altLang="zh-CN" dirty="0"/>
          </a:p>
          <a:p>
            <a:r>
              <a:rPr kumimoji="1" lang="zh-CN" altLang="en-US" dirty="0" smtClean="0"/>
              <a:t>随机梯度下降</a:t>
            </a:r>
            <a:endParaRPr kumimoji="1" lang="en-US" altLang="zh-CN" dirty="0" smtClean="0"/>
          </a:p>
          <a:p>
            <a:pPr lvl="1"/>
            <a:r>
              <a:rPr lang="zh-CN" altLang="en-US" dirty="0"/>
              <a:t>对于每一次更新参数，不必遍历所有的训练集合，仅仅使用了一个数据，来变换一个参数。这样做不如完全梯度下降的精确度高，可能会走很多弯路，但整体趋势是走向</a:t>
            </a:r>
            <a:r>
              <a:rPr lang="en-US" altLang="zh-CN" dirty="0" smtClean="0"/>
              <a:t>min, </a:t>
            </a:r>
            <a:r>
              <a:rPr lang="zh-CN" altLang="en-US" dirty="0" smtClean="0"/>
              <a:t>这样</a:t>
            </a:r>
            <a:r>
              <a:rPr lang="zh-CN" altLang="en-US" dirty="0"/>
              <a:t>做可以节省更多的时间，算法更快。</a:t>
            </a:r>
          </a:p>
          <a:p>
            <a:pPr lvl="1"/>
            <a:endParaRPr kumimoji="1" lang="en-US" altLang="zh-CN" dirty="0" smtClean="0"/>
          </a:p>
          <a:p>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5782645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梯度下降</a:t>
            </a:r>
            <a:endParaRPr kumimoji="1" lang="zh-CN" altLang="en-US" dirty="0"/>
          </a:p>
        </p:txBody>
      </p:sp>
      <p:sp>
        <p:nvSpPr>
          <p:cNvPr id="3" name="内容占位符 2"/>
          <p:cNvSpPr>
            <a:spLocks noGrp="1"/>
          </p:cNvSpPr>
          <p:nvPr>
            <p:ph idx="1"/>
          </p:nvPr>
        </p:nvSpPr>
        <p:spPr/>
        <p:txBody>
          <a:bodyPr/>
          <a:lstStyle/>
          <a:p>
            <a:r>
              <a:rPr kumimoji="1" lang="zh-CN" altLang="en-US" dirty="0" smtClean="0"/>
              <a:t>随机梯度下降</a:t>
            </a:r>
            <a:r>
              <a:rPr kumimoji="1" lang="en-US" altLang="zh-CN" dirty="0" smtClean="0"/>
              <a:t>:</a:t>
            </a:r>
          </a:p>
          <a:p>
            <a:endParaRPr kumimoji="1" lang="en-US" altLang="zh-CN" dirty="0"/>
          </a:p>
        </p:txBody>
      </p:sp>
      <p:sp>
        <p:nvSpPr>
          <p:cNvPr id="4" name="文本框 3"/>
          <p:cNvSpPr txBox="1"/>
          <p:nvPr/>
        </p:nvSpPr>
        <p:spPr>
          <a:xfrm>
            <a:off x="1502744" y="1770183"/>
            <a:ext cx="9434887" cy="4832092"/>
          </a:xfrm>
          <a:prstGeom prst="rect">
            <a:avLst/>
          </a:prstGeom>
          <a:noFill/>
        </p:spPr>
        <p:txBody>
          <a:bodyPr wrap="square" rtlCol="0">
            <a:spAutoFit/>
          </a:bodyPr>
          <a:lstStyle/>
          <a:p>
            <a:r>
              <a:rPr kumimoji="1" lang="en-US" altLang="zh-CN" sz="2800" dirty="0" smtClean="0"/>
              <a:t> argmin1/2*[(x</a:t>
            </a:r>
            <a:r>
              <a:rPr kumimoji="1" lang="en-US" altLang="zh-CN" sz="2800" baseline="-25000" dirty="0" smtClean="0"/>
              <a:t>1</a:t>
            </a:r>
            <a:r>
              <a:rPr kumimoji="1" lang="en-US" altLang="zh-CN" sz="2800" dirty="0" smtClean="0"/>
              <a:t>+x</a:t>
            </a:r>
            <a:r>
              <a:rPr kumimoji="1" lang="en-US" altLang="zh-CN" sz="2800" baseline="-25000" dirty="0" smtClean="0"/>
              <a:t>2</a:t>
            </a:r>
            <a:r>
              <a:rPr kumimoji="1" lang="en-US" altLang="zh-CN" sz="2800" dirty="0" smtClean="0"/>
              <a:t>-4)</a:t>
            </a:r>
            <a:r>
              <a:rPr kumimoji="1" lang="en-US" altLang="zh-CN" sz="2800" baseline="30000" dirty="0" smtClean="0"/>
              <a:t>2</a:t>
            </a:r>
            <a:r>
              <a:rPr kumimoji="1" lang="en-US" altLang="zh-CN" sz="2800" dirty="0" smtClean="0"/>
              <a:t>+(2x</a:t>
            </a:r>
            <a:r>
              <a:rPr kumimoji="1" lang="en-US" altLang="zh-CN" sz="2800" baseline="-25000" dirty="0" smtClean="0"/>
              <a:t>1</a:t>
            </a:r>
            <a:r>
              <a:rPr kumimoji="1" lang="en-US" altLang="zh-CN" sz="2800" dirty="0" smtClean="0"/>
              <a:t>+3x</a:t>
            </a:r>
            <a:r>
              <a:rPr kumimoji="1" lang="en-US" altLang="zh-CN" sz="2800" baseline="-25000" dirty="0" smtClean="0"/>
              <a:t>2</a:t>
            </a:r>
            <a:r>
              <a:rPr kumimoji="1" lang="en-US" altLang="zh-CN" sz="2800" dirty="0" smtClean="0"/>
              <a:t>-7)</a:t>
            </a:r>
            <a:r>
              <a:rPr kumimoji="1" lang="en-US" altLang="zh-CN" sz="2800" baseline="30000" dirty="0" smtClean="0"/>
              <a:t>2</a:t>
            </a:r>
            <a:r>
              <a:rPr kumimoji="1" lang="en-US" altLang="zh-CN" sz="2800" dirty="0" smtClean="0"/>
              <a:t>+(4x</a:t>
            </a:r>
            <a:r>
              <a:rPr kumimoji="1" lang="en-US" altLang="zh-CN" sz="2800" baseline="-25000" dirty="0" smtClean="0"/>
              <a:t>1</a:t>
            </a:r>
            <a:r>
              <a:rPr kumimoji="1" lang="en-US" altLang="zh-CN" sz="2800" dirty="0" smtClean="0"/>
              <a:t>+x</a:t>
            </a:r>
            <a:r>
              <a:rPr kumimoji="1" lang="en-US" altLang="zh-CN" sz="2800" baseline="-25000" dirty="0" smtClean="0"/>
              <a:t>2</a:t>
            </a:r>
            <a:r>
              <a:rPr kumimoji="1" lang="en-US" altLang="zh-CN" sz="2800" dirty="0" smtClean="0"/>
              <a:t>-9)</a:t>
            </a:r>
            <a:r>
              <a:rPr kumimoji="1" lang="en-US" altLang="zh-CN" sz="2800" baseline="30000" dirty="0" smtClean="0"/>
              <a:t>2</a:t>
            </a:r>
            <a:r>
              <a:rPr kumimoji="1" lang="en-US" altLang="zh-CN" sz="2800" dirty="0" smtClean="0"/>
              <a:t>]</a:t>
            </a:r>
          </a:p>
          <a:p>
            <a:r>
              <a:rPr kumimoji="1" lang="en-US" altLang="zh-CN" sz="2800" baseline="30000" dirty="0"/>
              <a:t>	</a:t>
            </a:r>
            <a:r>
              <a:rPr kumimoji="1" lang="en-US" altLang="zh-CN" sz="2800" baseline="30000" dirty="0" smtClean="0"/>
              <a:t>	</a:t>
            </a:r>
            <a:endParaRPr kumimoji="1" lang="en-US" altLang="zh-CN" sz="2800" baseline="30000" dirty="0"/>
          </a:p>
          <a:p>
            <a:r>
              <a:rPr kumimoji="1" lang="zh-CN" altLang="en-US" sz="2800" baseline="30000" dirty="0" smtClean="0"/>
              <a:t>第二次计算的时候，我希望结果比第一次小，如何保证呢？</a:t>
            </a:r>
            <a:endParaRPr kumimoji="1" lang="en-US" altLang="zh-CN" sz="2800" baseline="30000" dirty="0" smtClean="0"/>
          </a:p>
          <a:p>
            <a:endParaRPr kumimoji="1" lang="en-US" altLang="zh-CN" sz="2800" baseline="30000" dirty="0"/>
          </a:p>
          <a:p>
            <a:r>
              <a:rPr kumimoji="1" lang="zh-CN" altLang="en-US" sz="2800" baseline="30000" dirty="0"/>
              <a:t> </a:t>
            </a:r>
            <a:r>
              <a:rPr kumimoji="1" lang="zh-CN" altLang="en-US" sz="2800" dirty="0" smtClean="0"/>
              <a:t>                      </a:t>
            </a:r>
            <a:r>
              <a:rPr kumimoji="1" lang="en-US" altLang="zh-CN" sz="2800" dirty="0" smtClean="0"/>
              <a:t>2: x1=0+0.05*(-f’(x</a:t>
            </a:r>
            <a:r>
              <a:rPr kumimoji="1" lang="en-US" altLang="zh-CN" sz="2800" baseline="-25000" dirty="0" smtClean="0"/>
              <a:t>1</a:t>
            </a:r>
            <a:r>
              <a:rPr kumimoji="1" lang="en-US" altLang="zh-CN" sz="2800" dirty="0" smtClean="0"/>
              <a:t>)), x</a:t>
            </a:r>
            <a:r>
              <a:rPr kumimoji="1" lang="en-US" altLang="zh-CN" sz="2800" baseline="-25000" dirty="0" smtClean="0"/>
              <a:t>2</a:t>
            </a:r>
            <a:r>
              <a:rPr kumimoji="1" lang="en-US" altLang="zh-CN" sz="2800" dirty="0" smtClean="0"/>
              <a:t>=0+0.05*(-</a:t>
            </a:r>
            <a:r>
              <a:rPr kumimoji="1" lang="en-US" altLang="zh-CN" sz="2800" dirty="0"/>
              <a:t>f’(</a:t>
            </a:r>
            <a:r>
              <a:rPr kumimoji="1" lang="en-US" altLang="zh-CN" sz="2800" dirty="0" smtClean="0"/>
              <a:t>x</a:t>
            </a:r>
            <a:r>
              <a:rPr kumimoji="1" lang="en-US" altLang="zh-CN" sz="2800" baseline="-25000" dirty="0" smtClean="0"/>
              <a:t>2</a:t>
            </a:r>
            <a:r>
              <a:rPr kumimoji="1" lang="en-US" altLang="zh-CN" sz="2800" dirty="0" smtClean="0"/>
              <a:t>))</a:t>
            </a:r>
          </a:p>
          <a:p>
            <a:r>
              <a:rPr kumimoji="1" lang="en-US" altLang="zh-CN" sz="2800" dirty="0"/>
              <a:t>f’(x</a:t>
            </a:r>
            <a:r>
              <a:rPr kumimoji="1" lang="en-US" altLang="zh-CN" sz="2800" baseline="-25000" dirty="0"/>
              <a:t>1</a:t>
            </a:r>
            <a:r>
              <a:rPr kumimoji="1" lang="en-US" altLang="zh-CN" sz="2800" dirty="0" smtClean="0"/>
              <a:t>)=(0+0-4)*1=-4</a:t>
            </a:r>
          </a:p>
          <a:p>
            <a:r>
              <a:rPr kumimoji="1" lang="en-US" altLang="zh-CN" sz="2800" dirty="0"/>
              <a:t>f’(</a:t>
            </a:r>
            <a:r>
              <a:rPr kumimoji="1" lang="en-US" altLang="zh-CN" sz="2800" dirty="0" smtClean="0"/>
              <a:t>x</a:t>
            </a:r>
            <a:r>
              <a:rPr kumimoji="1" lang="en-US" altLang="zh-CN" sz="2800" baseline="-25000" dirty="0" smtClean="0"/>
              <a:t>2</a:t>
            </a:r>
            <a:r>
              <a:rPr kumimoji="1" lang="en-US" altLang="zh-CN" sz="2800" dirty="0" smtClean="0"/>
              <a:t>)=(</a:t>
            </a:r>
            <a:r>
              <a:rPr kumimoji="1" lang="en-US" altLang="zh-CN" sz="2800" dirty="0"/>
              <a:t>0+0-4)*</a:t>
            </a:r>
            <a:r>
              <a:rPr kumimoji="1" lang="en-US" altLang="zh-CN" sz="2800" dirty="0" smtClean="0"/>
              <a:t>1=-4</a:t>
            </a:r>
          </a:p>
          <a:p>
            <a:r>
              <a:rPr kumimoji="1" lang="en-US" altLang="zh-CN" sz="2800" dirty="0"/>
              <a:t> </a:t>
            </a:r>
            <a:r>
              <a:rPr kumimoji="1" lang="en-US" altLang="zh-CN" sz="2800" dirty="0" smtClean="0"/>
              <a:t>                          x1=0.05</a:t>
            </a:r>
            <a:r>
              <a:rPr kumimoji="1" lang="zh-CN" altLang="en-US" sz="2800" dirty="0" smtClean="0"/>
              <a:t>*</a:t>
            </a:r>
            <a:r>
              <a:rPr kumimoji="1" lang="en-US" altLang="zh-CN" sz="2800" dirty="0" smtClean="0"/>
              <a:t>4=0.2, </a:t>
            </a:r>
          </a:p>
          <a:p>
            <a:r>
              <a:rPr kumimoji="1" lang="zh-CN" altLang="en-US" sz="2800" dirty="0"/>
              <a:t> </a:t>
            </a:r>
            <a:r>
              <a:rPr kumimoji="1" lang="zh-CN" altLang="en-US" sz="2800" dirty="0" smtClean="0"/>
              <a:t>                          </a:t>
            </a:r>
            <a:r>
              <a:rPr kumimoji="1" lang="en-US" altLang="zh-CN" sz="2800" dirty="0"/>
              <a:t>x</a:t>
            </a:r>
            <a:r>
              <a:rPr kumimoji="1" lang="en-US" altLang="zh-CN" sz="2800" dirty="0" smtClean="0"/>
              <a:t>2=0.05</a:t>
            </a:r>
            <a:r>
              <a:rPr kumimoji="1" lang="zh-CN" altLang="en-US" sz="2800" dirty="0" smtClean="0"/>
              <a:t>*</a:t>
            </a:r>
            <a:r>
              <a:rPr kumimoji="1" lang="en-US" altLang="zh-CN" sz="2800" dirty="0" smtClean="0"/>
              <a:t>4=0.2</a:t>
            </a:r>
          </a:p>
          <a:p>
            <a:r>
              <a:rPr kumimoji="1" lang="en-US" altLang="zh-CN" sz="2800" dirty="0" smtClean="0"/>
              <a:t>                      L</a:t>
            </a:r>
            <a:r>
              <a:rPr kumimoji="1" lang="en-US" altLang="zh-CN" sz="2800" baseline="-25000" dirty="0" smtClean="0"/>
              <a:t>2</a:t>
            </a:r>
            <a:r>
              <a:rPr kumimoji="1" lang="en-US" altLang="zh-CN" sz="2800" dirty="0" smtClean="0"/>
              <a:t>(x) &lt; L</a:t>
            </a:r>
            <a:r>
              <a:rPr kumimoji="1" lang="en-US" altLang="zh-CN" sz="2800" baseline="-25000" dirty="0" smtClean="0"/>
              <a:t>1</a:t>
            </a:r>
            <a:r>
              <a:rPr kumimoji="1" lang="en-US" altLang="zh-CN" sz="2800" dirty="0" smtClean="0"/>
              <a:t>(x)</a:t>
            </a:r>
            <a:endParaRPr kumimoji="1" lang="en-US" altLang="zh-CN" sz="2800" dirty="0"/>
          </a:p>
          <a:p>
            <a:endParaRPr kumimoji="1" lang="en-US" altLang="zh-CN" sz="2800" dirty="0" smtClean="0"/>
          </a:p>
          <a:p>
            <a:r>
              <a:rPr kumimoji="1" lang="en-US" altLang="zh-CN" sz="2800" dirty="0"/>
              <a:t>	</a:t>
            </a:r>
            <a:r>
              <a:rPr kumimoji="1" lang="en-US" altLang="zh-CN" sz="2800" dirty="0" smtClean="0"/>
              <a:t>	    </a:t>
            </a:r>
            <a:endParaRPr kumimoji="1" lang="en-US" altLang="zh-CN" sz="2800"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1016680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牛顿法</a:t>
            </a:r>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pic>
        <p:nvPicPr>
          <p:cNvPr id="5" name="图片 4"/>
          <p:cNvPicPr>
            <a:picLocks noChangeAspect="1"/>
          </p:cNvPicPr>
          <p:nvPr/>
        </p:nvPicPr>
        <p:blipFill>
          <a:blip r:embed="rId3"/>
          <a:stretch>
            <a:fillRect/>
          </a:stretch>
        </p:blipFill>
        <p:spPr>
          <a:xfrm>
            <a:off x="920750" y="1524000"/>
            <a:ext cx="8853175" cy="5124450"/>
          </a:xfrm>
          <a:prstGeom prst="rect">
            <a:avLst/>
          </a:prstGeom>
        </p:spPr>
      </p:pic>
      <p:pic>
        <p:nvPicPr>
          <p:cNvPr id="6" name="图片 5"/>
          <p:cNvPicPr>
            <a:picLocks noChangeAspect="1"/>
          </p:cNvPicPr>
          <p:nvPr/>
        </p:nvPicPr>
        <p:blipFill>
          <a:blip r:embed="rId4"/>
          <a:stretch>
            <a:fillRect/>
          </a:stretch>
        </p:blipFill>
        <p:spPr>
          <a:xfrm>
            <a:off x="7845608" y="437181"/>
            <a:ext cx="3856633" cy="2554024"/>
          </a:xfrm>
          <a:prstGeom prst="rect">
            <a:avLst/>
          </a:prstGeom>
        </p:spPr>
      </p:pic>
    </p:spTree>
    <p:extLst>
      <p:ext uri="{BB962C8B-B14F-4D97-AF65-F5344CB8AC3E}">
        <p14:creationId xmlns:p14="http://schemas.microsoft.com/office/powerpoint/2010/main" val="978801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a:t>最小化以下函数：</a:t>
            </a:r>
            <a:r>
              <a:rPr kumimoji="1" lang="en-US" altLang="zh-CN" dirty="0"/>
              <a:t>x</a:t>
            </a:r>
            <a:r>
              <a:rPr kumimoji="1" lang="en-US" altLang="zh-CN" baseline="30000" dirty="0"/>
              <a:t>2</a:t>
            </a:r>
            <a:r>
              <a:rPr kumimoji="1" lang="en-US" altLang="zh-CN" dirty="0"/>
              <a:t>-2x+3</a:t>
            </a:r>
          </a:p>
          <a:p>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645357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kumimoji="1" lang="zh-CN" altLang="en-US"/>
          </a:p>
        </p:txBody>
      </p:sp>
      <p:sp>
        <p:nvSpPr>
          <p:cNvPr id="3" name="内容占位符 2"/>
          <p:cNvSpPr>
            <a:spLocks noGrp="1"/>
          </p:cNvSpPr>
          <p:nvPr>
            <p:ph idx="1"/>
          </p:nvPr>
        </p:nvSpPr>
        <p:spPr/>
        <p:txBody>
          <a:bodyPr>
            <a:normAutofit/>
          </a:bodyPr>
          <a:lstStyle/>
          <a:p>
            <a:r>
              <a:rPr kumimoji="1" lang="en-US" altLang="zh-CN" dirty="0" smtClean="0"/>
              <a:t>1</a:t>
            </a:r>
            <a:r>
              <a:rPr kumimoji="1" lang="zh-CN" altLang="en-US" dirty="0" smtClean="0"/>
              <a:t> 基本概念</a:t>
            </a:r>
            <a:endParaRPr kumimoji="1" lang="en-US" altLang="zh-CN" dirty="0" smtClean="0"/>
          </a:p>
          <a:p>
            <a:endParaRPr kumimoji="1" lang="en-US" altLang="zh-CN" dirty="0"/>
          </a:p>
          <a:p>
            <a:r>
              <a:rPr kumimoji="1" lang="en-US" altLang="zh-CN" dirty="0" smtClean="0"/>
              <a:t>2</a:t>
            </a:r>
            <a:r>
              <a:rPr kumimoji="1" lang="zh-CN" altLang="en-US" dirty="0" smtClean="0"/>
              <a:t> 梯度下降</a:t>
            </a:r>
            <a:endParaRPr kumimoji="1" lang="en-US" altLang="zh-CN" dirty="0" smtClean="0"/>
          </a:p>
          <a:p>
            <a:endParaRPr kumimoji="1" lang="en-US" altLang="zh-CN" dirty="0"/>
          </a:p>
          <a:p>
            <a:r>
              <a:rPr kumimoji="1" lang="en-US" altLang="zh-CN" dirty="0" smtClean="0"/>
              <a:t>3 </a:t>
            </a:r>
            <a:r>
              <a:rPr kumimoji="1" lang="zh-CN" altLang="en-US" dirty="0" smtClean="0"/>
              <a:t>凸函数</a:t>
            </a:r>
            <a:endParaRPr kumimoji="1" lang="en-US" altLang="zh-CN" dirty="0" smtClean="0"/>
          </a:p>
          <a:p>
            <a:endParaRPr kumimoji="1" lang="en-US" altLang="zh-CN" dirty="0"/>
          </a:p>
          <a:p>
            <a:r>
              <a:rPr kumimoji="1" lang="en-US" altLang="zh-CN" dirty="0" smtClean="0"/>
              <a:t>4</a:t>
            </a:r>
            <a:r>
              <a:rPr kumimoji="1" lang="zh-CN" altLang="en-US" dirty="0" smtClean="0"/>
              <a:t> 凸优化</a:t>
            </a:r>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3560152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凸函数</a:t>
            </a:r>
            <a:endParaRPr kumimoji="1" lang="zh-CN" altLang="en-US" dirty="0"/>
          </a:p>
        </p:txBody>
      </p:sp>
      <p:sp>
        <p:nvSpPr>
          <p:cNvPr id="3" name="内容占位符 2"/>
          <p:cNvSpPr>
            <a:spLocks noGrp="1"/>
          </p:cNvSpPr>
          <p:nvPr>
            <p:ph idx="1"/>
          </p:nvPr>
        </p:nvSpPr>
        <p:spPr/>
        <p:txBody>
          <a:bodyPr/>
          <a:lstStyle/>
          <a:p>
            <a:r>
              <a:rPr kumimoji="1" lang="zh-CN" altLang="en-US" dirty="0" smtClean="0"/>
              <a:t>一个问题</a:t>
            </a:r>
            <a:r>
              <a:rPr kumimoji="1" lang="en-US" altLang="zh-CN" dirty="0" smtClean="0"/>
              <a:t>:</a:t>
            </a:r>
          </a:p>
          <a:p>
            <a:pPr lvl="1"/>
            <a:endParaRPr kumimoji="1" lang="en-US" altLang="zh-CN" dirty="0"/>
          </a:p>
          <a:p>
            <a:pPr lvl="1"/>
            <a:r>
              <a:rPr kumimoji="1" lang="zh-CN" altLang="en-US" dirty="0" smtClean="0"/>
              <a:t>初始点不同的话，所得结果也会不同。</a:t>
            </a:r>
            <a:endParaRPr kumimoji="1" lang="en-US" altLang="zh-CN" dirty="0" smtClean="0"/>
          </a:p>
          <a:p>
            <a:pPr lvl="1"/>
            <a:endParaRPr kumimoji="1" lang="en-US" altLang="zh-CN" dirty="0" smtClean="0"/>
          </a:p>
          <a:p>
            <a:pPr lvl="1"/>
            <a:r>
              <a:rPr kumimoji="1" lang="zh-CN" altLang="en-US" dirty="0"/>
              <a:t>最好的情况是：</a:t>
            </a:r>
            <a:endParaRPr kumimoji="1" lang="en-US" altLang="zh-CN" dirty="0"/>
          </a:p>
          <a:p>
            <a:pPr lvl="2"/>
            <a:r>
              <a:rPr kumimoji="1" lang="zh-CN" altLang="en-US" dirty="0"/>
              <a:t>局部最小值就是全局最小值</a:t>
            </a:r>
            <a:endParaRPr kumimoji="1" lang="en-US" altLang="zh-CN" dirty="0"/>
          </a:p>
          <a:p>
            <a:pPr lvl="1"/>
            <a:endParaRPr kumimoji="1" lang="en-US" altLang="zh-CN" dirty="0" smtClean="0"/>
          </a:p>
          <a:p>
            <a:pPr lvl="1"/>
            <a:r>
              <a:rPr kumimoji="1" lang="zh-CN" altLang="en-US" dirty="0" smtClean="0"/>
              <a:t>凸函数满足这个要求</a:t>
            </a:r>
            <a:endParaRPr kumimoji="1" lang="en-US" altLang="zh-CN" dirty="0"/>
          </a:p>
          <a:p>
            <a:pPr lvl="1"/>
            <a:endParaRPr kumimoji="1" lang="en-US" altLang="zh-CN" dirty="0"/>
          </a:p>
          <a:p>
            <a:pPr lvl="1"/>
            <a:endParaRPr kumimoji="1" lang="en-US" altLang="zh-CN" dirty="0" smtClean="0"/>
          </a:p>
          <a:p>
            <a:pPr lvl="2"/>
            <a:endParaRPr kumimoji="1" lang="en-US" altLang="zh-CN" dirty="0"/>
          </a:p>
          <a:p>
            <a:pPr lvl="2"/>
            <a:endParaRPr kumimoji="1" lang="en-US" altLang="zh-CN"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pic>
        <p:nvPicPr>
          <p:cNvPr id="7" name="图片 6"/>
          <p:cNvPicPr>
            <a:picLocks noChangeAspect="1"/>
          </p:cNvPicPr>
          <p:nvPr/>
        </p:nvPicPr>
        <p:blipFill>
          <a:blip r:embed="rId3"/>
          <a:stretch>
            <a:fillRect/>
          </a:stretch>
        </p:blipFill>
        <p:spPr>
          <a:xfrm>
            <a:off x="5796374" y="3012221"/>
            <a:ext cx="5557426" cy="3164742"/>
          </a:xfrm>
          <a:prstGeom prst="rect">
            <a:avLst/>
          </a:prstGeom>
        </p:spPr>
      </p:pic>
    </p:spTree>
    <p:extLst>
      <p:ext uri="{BB962C8B-B14F-4D97-AF65-F5344CB8AC3E}">
        <p14:creationId xmlns:p14="http://schemas.microsoft.com/office/powerpoint/2010/main" val="131535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凸函数</a:t>
            </a:r>
            <a:endParaRPr kumimoji="1" lang="zh-CN" altLang="en-US" dirty="0"/>
          </a:p>
        </p:txBody>
      </p:sp>
      <p:sp>
        <p:nvSpPr>
          <p:cNvPr id="3" name="内容占位符 2"/>
          <p:cNvSpPr>
            <a:spLocks noGrp="1"/>
          </p:cNvSpPr>
          <p:nvPr>
            <p:ph idx="1"/>
          </p:nvPr>
        </p:nvSpPr>
        <p:spPr/>
        <p:txBody>
          <a:bodyPr/>
          <a:lstStyle/>
          <a:p>
            <a:endParaRPr kumimoji="1" lang="en-US" altLang="zh-CN" dirty="0" smtClean="0"/>
          </a:p>
          <a:p>
            <a:endParaRPr kumimoji="1" lang="en-US" altLang="zh-CN" dirty="0" smtClean="0"/>
          </a:p>
        </p:txBody>
      </p:sp>
      <p:sp>
        <p:nvSpPr>
          <p:cNvPr id="6" name="文本框 5"/>
          <p:cNvSpPr txBox="1"/>
          <p:nvPr/>
        </p:nvSpPr>
        <p:spPr>
          <a:xfrm>
            <a:off x="1628776" y="1757363"/>
            <a:ext cx="1762988" cy="2246769"/>
          </a:xfrm>
          <a:prstGeom prst="rect">
            <a:avLst/>
          </a:prstGeom>
          <a:noFill/>
        </p:spPr>
        <p:txBody>
          <a:bodyPr wrap="square" rtlCol="0">
            <a:spAutoFit/>
          </a:bodyPr>
          <a:lstStyle/>
          <a:p>
            <a:r>
              <a:rPr kumimoji="1" lang="zh-CN" altLang="en-US" sz="2800" dirty="0" smtClean="0"/>
              <a:t>定义：</a:t>
            </a:r>
            <a:endParaRPr kumimoji="1" lang="en-US" altLang="zh-CN" sz="2800" dirty="0" smtClean="0"/>
          </a:p>
          <a:p>
            <a:endParaRPr kumimoji="1" lang="en-US" altLang="zh-CN" sz="2800" dirty="0"/>
          </a:p>
          <a:p>
            <a:endParaRPr kumimoji="1" lang="en-US" altLang="zh-CN" sz="2800" dirty="0" smtClean="0"/>
          </a:p>
          <a:p>
            <a:endParaRPr kumimoji="1" lang="en-US" altLang="zh-CN" sz="2800" dirty="0"/>
          </a:p>
          <a:p>
            <a:r>
              <a:rPr kumimoji="1" lang="zh-CN" altLang="en-US" sz="2800" dirty="0" smtClean="0"/>
              <a:t>几何解释：</a:t>
            </a:r>
            <a:endParaRPr kumimoji="1" lang="zh-CN" altLang="en-US" sz="2800" dirty="0"/>
          </a:p>
        </p:txBody>
      </p:sp>
      <p:pic>
        <p:nvPicPr>
          <p:cNvPr id="8" name="图片 7"/>
          <p:cNvPicPr>
            <a:picLocks noChangeAspect="1"/>
          </p:cNvPicPr>
          <p:nvPr/>
        </p:nvPicPr>
        <p:blipFill>
          <a:blip r:embed="rId2"/>
          <a:stretch>
            <a:fillRect/>
          </a:stretch>
        </p:blipFill>
        <p:spPr>
          <a:xfrm>
            <a:off x="824089" y="238134"/>
            <a:ext cx="2111022" cy="1077711"/>
          </a:xfrm>
          <a:prstGeom prst="rect">
            <a:avLst/>
          </a:prstGeom>
        </p:spPr>
      </p:pic>
      <p:pic>
        <p:nvPicPr>
          <p:cNvPr id="9" name="图片 8"/>
          <p:cNvPicPr>
            <a:picLocks noChangeAspect="1"/>
          </p:cNvPicPr>
          <p:nvPr/>
        </p:nvPicPr>
        <p:blipFill>
          <a:blip r:embed="rId3"/>
          <a:stretch>
            <a:fillRect/>
          </a:stretch>
        </p:blipFill>
        <p:spPr>
          <a:xfrm>
            <a:off x="7091759" y="1988636"/>
            <a:ext cx="5018884" cy="4500562"/>
          </a:xfrm>
          <a:prstGeom prst="rect">
            <a:avLst/>
          </a:prstGeom>
        </p:spPr>
      </p:pic>
      <p:pic>
        <p:nvPicPr>
          <p:cNvPr id="10" name="图片 9"/>
          <p:cNvPicPr>
            <a:picLocks noChangeAspect="1"/>
          </p:cNvPicPr>
          <p:nvPr/>
        </p:nvPicPr>
        <p:blipFill>
          <a:blip r:embed="rId4"/>
          <a:stretch>
            <a:fillRect/>
          </a:stretch>
        </p:blipFill>
        <p:spPr>
          <a:xfrm>
            <a:off x="1398588" y="2592818"/>
            <a:ext cx="5880100" cy="482600"/>
          </a:xfrm>
          <a:prstGeom prst="rect">
            <a:avLst/>
          </a:prstGeom>
        </p:spPr>
      </p:pic>
    </p:spTree>
    <p:extLst>
      <p:ext uri="{BB962C8B-B14F-4D97-AF65-F5344CB8AC3E}">
        <p14:creationId xmlns:p14="http://schemas.microsoft.com/office/powerpoint/2010/main" val="1904491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凸函数</a:t>
            </a:r>
            <a:endParaRPr kumimoji="1" lang="zh-CN" altLang="en-US" dirty="0"/>
          </a:p>
        </p:txBody>
      </p:sp>
      <p:pic>
        <p:nvPicPr>
          <p:cNvPr id="4" name="图片 3"/>
          <p:cNvPicPr>
            <a:picLocks noChangeAspect="1"/>
          </p:cNvPicPr>
          <p:nvPr/>
        </p:nvPicPr>
        <p:blipFill>
          <a:blip r:embed="rId2"/>
          <a:stretch>
            <a:fillRect/>
          </a:stretch>
        </p:blipFill>
        <p:spPr>
          <a:xfrm>
            <a:off x="962024" y="1580801"/>
            <a:ext cx="6256338" cy="2142157"/>
          </a:xfrm>
          <a:prstGeom prst="rect">
            <a:avLst/>
          </a:prstGeom>
        </p:spPr>
      </p:pic>
      <p:pic>
        <p:nvPicPr>
          <p:cNvPr id="5" name="图片 4"/>
          <p:cNvPicPr>
            <a:picLocks noChangeAspect="1"/>
          </p:cNvPicPr>
          <p:nvPr/>
        </p:nvPicPr>
        <p:blipFill>
          <a:blip r:embed="rId3"/>
          <a:stretch>
            <a:fillRect/>
          </a:stretch>
        </p:blipFill>
        <p:spPr>
          <a:xfrm>
            <a:off x="1359444" y="4266697"/>
            <a:ext cx="5113840" cy="2234202"/>
          </a:xfrm>
          <a:prstGeom prst="rect">
            <a:avLst/>
          </a:prstGeom>
        </p:spPr>
      </p:pic>
      <p:pic>
        <p:nvPicPr>
          <p:cNvPr id="7" name="图片 6"/>
          <p:cNvPicPr>
            <a:picLocks noChangeAspect="1"/>
          </p:cNvPicPr>
          <p:nvPr/>
        </p:nvPicPr>
        <p:blipFill>
          <a:blip r:embed="rId4"/>
          <a:stretch>
            <a:fillRect/>
          </a:stretch>
        </p:blipFill>
        <p:spPr>
          <a:xfrm>
            <a:off x="7218362" y="1276350"/>
            <a:ext cx="4470400" cy="3733800"/>
          </a:xfrm>
          <a:prstGeom prst="rect">
            <a:avLst/>
          </a:prstGeom>
        </p:spPr>
      </p:pic>
      <p:sp>
        <p:nvSpPr>
          <p:cNvPr id="8" name="文本框 7"/>
          <p:cNvSpPr txBox="1"/>
          <p:nvPr/>
        </p:nvSpPr>
        <p:spPr>
          <a:xfrm>
            <a:off x="1185862" y="1276350"/>
            <a:ext cx="1569660" cy="369332"/>
          </a:xfrm>
          <a:prstGeom prst="rect">
            <a:avLst/>
          </a:prstGeom>
          <a:noFill/>
        </p:spPr>
        <p:txBody>
          <a:bodyPr wrap="none" rtlCol="0">
            <a:spAutoFit/>
          </a:bodyPr>
          <a:lstStyle/>
          <a:p>
            <a:r>
              <a:rPr kumimoji="1" lang="zh-CN" altLang="en-US" smtClean="0"/>
              <a:t>那些是凸函数</a:t>
            </a:r>
            <a:endParaRPr kumimoji="1" lang="zh-CN" altLang="en-US"/>
          </a:p>
        </p:txBody>
      </p:sp>
      <p:pic>
        <p:nvPicPr>
          <p:cNvPr id="9" name="图片 8"/>
          <p:cNvPicPr>
            <a:picLocks noChangeAspect="1"/>
          </p:cNvPicPr>
          <p:nvPr/>
        </p:nvPicPr>
        <p:blipFill>
          <a:blip r:embed="rId5"/>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452981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基本的</a:t>
            </a:r>
            <a:r>
              <a:rPr kumimoji="1" lang="en-US" altLang="zh-CN" dirty="0" smtClean="0"/>
              <a:t>Jensen</a:t>
            </a:r>
            <a:r>
              <a:rPr kumimoji="1" lang="zh-CN" altLang="en-US" dirty="0" smtClean="0"/>
              <a:t>不等式</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zh-CN" altLang="en-US" dirty="0"/>
          </a:p>
        </p:txBody>
      </p:sp>
      <p:pic>
        <p:nvPicPr>
          <p:cNvPr id="6" name="图片 5"/>
          <p:cNvPicPr>
            <a:picLocks noChangeAspect="1"/>
          </p:cNvPicPr>
          <p:nvPr/>
        </p:nvPicPr>
        <p:blipFill>
          <a:blip r:embed="rId2"/>
          <a:stretch>
            <a:fillRect/>
          </a:stretch>
        </p:blipFill>
        <p:spPr>
          <a:xfrm>
            <a:off x="824089" y="238134"/>
            <a:ext cx="2111022" cy="1077711"/>
          </a:xfrm>
          <a:prstGeom prst="rect">
            <a:avLst/>
          </a:prstGeom>
        </p:spPr>
      </p:pic>
      <p:pic>
        <p:nvPicPr>
          <p:cNvPr id="5" name="图片 4"/>
          <p:cNvPicPr>
            <a:picLocks noChangeAspect="1"/>
          </p:cNvPicPr>
          <p:nvPr/>
        </p:nvPicPr>
        <p:blipFill>
          <a:blip r:embed="rId3"/>
          <a:stretch>
            <a:fillRect/>
          </a:stretch>
        </p:blipFill>
        <p:spPr>
          <a:xfrm>
            <a:off x="1062038" y="2193093"/>
            <a:ext cx="9182100" cy="1270000"/>
          </a:xfrm>
          <a:prstGeom prst="rect">
            <a:avLst/>
          </a:prstGeom>
        </p:spPr>
      </p:pic>
    </p:spTree>
    <p:extLst>
      <p:ext uri="{BB962C8B-B14F-4D97-AF65-F5344CB8AC3E}">
        <p14:creationId xmlns:p14="http://schemas.microsoft.com/office/powerpoint/2010/main" val="376667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凸函数</a:t>
            </a:r>
            <a:endParaRPr kumimoji="1" lang="zh-CN" altLang="en-US" dirty="0"/>
          </a:p>
        </p:txBody>
      </p:sp>
      <p:sp>
        <p:nvSpPr>
          <p:cNvPr id="3" name="内容占位符 2"/>
          <p:cNvSpPr>
            <a:spLocks noGrp="1"/>
          </p:cNvSpPr>
          <p:nvPr>
            <p:ph idx="1"/>
          </p:nvPr>
        </p:nvSpPr>
        <p:spPr/>
        <p:txBody>
          <a:bodyPr/>
          <a:lstStyle/>
          <a:p>
            <a:r>
              <a:rPr kumimoji="1" lang="zh-CN" altLang="en-US" dirty="0" smtClean="0"/>
              <a:t>保凸：</a:t>
            </a:r>
            <a:endParaRPr kumimoji="1" lang="en-US" altLang="zh-CN" dirty="0" smtClean="0"/>
          </a:p>
          <a:p>
            <a:pPr lvl="1"/>
            <a:r>
              <a:rPr lang="zh-CN" altLang="en-US" dirty="0"/>
              <a:t>非负加权求</a:t>
            </a:r>
            <a:r>
              <a:rPr lang="zh-CN" altLang="en-US" dirty="0" smtClean="0"/>
              <a:t>和（仿射变换）</a:t>
            </a:r>
            <a:endParaRPr lang="en-US" altLang="zh-CN" dirty="0"/>
          </a:p>
          <a:p>
            <a:pPr lvl="2"/>
            <a:r>
              <a:rPr lang="zh-CN" altLang="en-US" dirty="0" smtClean="0"/>
              <a:t> </a:t>
            </a:r>
            <a:r>
              <a:rPr lang="en-US" altLang="zh-CN" dirty="0" smtClean="0"/>
              <a:t>f1,f2,f3 </a:t>
            </a:r>
            <a:r>
              <a:rPr lang="zh-CN" altLang="en-US" dirty="0" smtClean="0"/>
              <a:t>为凸， </a:t>
            </a:r>
            <a:r>
              <a:rPr lang="en-US" altLang="zh-CN" dirty="0" smtClean="0"/>
              <a:t>f1*w1+f2*w2+f3*w3 </a:t>
            </a:r>
            <a:r>
              <a:rPr lang="zh-CN" altLang="en-US" dirty="0" smtClean="0"/>
              <a:t>为凸</a:t>
            </a:r>
            <a:endParaRPr lang="en-US" altLang="zh-CN" dirty="0" smtClean="0"/>
          </a:p>
          <a:p>
            <a:pPr lvl="1"/>
            <a:endParaRPr kumimoji="1" lang="en-US" altLang="zh-CN" dirty="0"/>
          </a:p>
          <a:p>
            <a:pPr lvl="1"/>
            <a:r>
              <a:rPr kumimoji="1" lang="zh-CN" altLang="en-US" dirty="0" smtClean="0"/>
              <a:t>复合函数</a:t>
            </a:r>
            <a:endParaRPr kumimoji="1" lang="en-US" altLang="zh-CN" dirty="0" smtClean="0"/>
          </a:p>
          <a:p>
            <a:pPr lvl="2"/>
            <a:r>
              <a:rPr kumimoji="1" lang="en-US" altLang="zh-CN" dirty="0" smtClean="0"/>
              <a:t>f , g </a:t>
            </a:r>
            <a:r>
              <a:rPr kumimoji="1" lang="zh-CN" altLang="en-US" dirty="0" smtClean="0"/>
              <a:t>为凸， </a:t>
            </a:r>
            <a:r>
              <a:rPr kumimoji="1" lang="en-US" altLang="zh-CN" dirty="0" smtClean="0"/>
              <a:t>f(g(x)) </a:t>
            </a:r>
            <a:r>
              <a:rPr kumimoji="1" lang="zh-CN" altLang="en-US" dirty="0" smtClean="0"/>
              <a:t>为凸</a:t>
            </a:r>
            <a:endParaRPr kumimoji="1" lang="en-US" altLang="zh-CN" dirty="0" smtClean="0"/>
          </a:p>
          <a:p>
            <a:pPr lvl="1"/>
            <a:endParaRPr kumimoji="1" lang="en-US" altLang="zh-CN" dirty="0"/>
          </a:p>
          <a:p>
            <a:pPr lvl="1"/>
            <a:r>
              <a:rPr kumimoji="1" lang="zh-CN" altLang="en-US" dirty="0" smtClean="0"/>
              <a:t>逐点最大</a:t>
            </a:r>
            <a:endParaRPr kumimoji="1" lang="en-US" altLang="zh-CN" dirty="0" smtClean="0"/>
          </a:p>
          <a:p>
            <a:pPr lvl="2"/>
            <a:r>
              <a:rPr kumimoji="1" lang="en-US" altLang="zh-CN" dirty="0"/>
              <a:t> </a:t>
            </a:r>
            <a:r>
              <a:rPr kumimoji="1" lang="en-US" altLang="zh-CN" dirty="0" smtClean="0"/>
              <a:t>f1,f2,f3</a:t>
            </a:r>
            <a:r>
              <a:rPr kumimoji="1" lang="zh-CN" altLang="en-US" dirty="0" smtClean="0"/>
              <a:t>为凸， </a:t>
            </a:r>
            <a:r>
              <a:rPr kumimoji="1" lang="en-US" altLang="zh-CN" dirty="0" smtClean="0"/>
              <a:t>max{f1,f2,f3}</a:t>
            </a:r>
            <a:r>
              <a:rPr kumimoji="1" lang="zh-CN" altLang="en-US" dirty="0" smtClean="0"/>
              <a:t>为凸</a:t>
            </a:r>
            <a:endParaRPr kumimoji="1" lang="en-US" altLang="zh-CN" dirty="0" smtClean="0"/>
          </a:p>
          <a:p>
            <a:pPr lvl="1"/>
            <a:endParaRPr kumimoji="1" lang="en-US" altLang="zh-CN" dirty="0"/>
          </a:p>
          <a:p>
            <a:pPr lvl="1"/>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067537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5" name="Rectangle 2"/>
          <p:cNvSpPr>
            <a:spLocks noGrp="1" noChangeArrowheads="1"/>
          </p:cNvSpPr>
          <p:nvPr>
            <p:ph type="title"/>
          </p:nvPr>
        </p:nvSpPr>
        <p:spPr/>
        <p:txBody>
          <a:bodyPr/>
          <a:lstStyle/>
          <a:p>
            <a:pPr eaLnBrk="1" hangingPunct="1"/>
            <a:r>
              <a:rPr lang="zh-CN" altLang="en-US"/>
              <a:t>凸函数的例</a:t>
            </a:r>
          </a:p>
        </p:txBody>
      </p:sp>
      <p:grpSp>
        <p:nvGrpSpPr>
          <p:cNvPr id="2" name="Group 20"/>
          <p:cNvGrpSpPr>
            <a:grpSpLocks/>
          </p:cNvGrpSpPr>
          <p:nvPr/>
        </p:nvGrpSpPr>
        <p:grpSpPr bwMode="auto">
          <a:xfrm>
            <a:off x="1676400" y="2438401"/>
            <a:ext cx="8802688" cy="665163"/>
            <a:chOff x="96" y="1536"/>
            <a:chExt cx="5545" cy="419"/>
          </a:xfrm>
        </p:grpSpPr>
        <p:sp>
          <p:nvSpPr>
            <p:cNvPr id="4115" name="Rectangle 9"/>
            <p:cNvSpPr>
              <a:spLocks noChangeArrowheads="1"/>
            </p:cNvSpPr>
            <p:nvPr/>
          </p:nvSpPr>
          <p:spPr bwMode="auto">
            <a:xfrm>
              <a:off x="96" y="1536"/>
              <a:ext cx="554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hlink"/>
                  </a:solidFill>
                  <a:latin typeface="Tahoma" charset="0"/>
                  <a:ea typeface="宋体" charset="-122"/>
                </a:defRPr>
              </a:lvl1pPr>
              <a:lvl2pPr marL="742950" indent="-285750" eaLnBrk="0" hangingPunct="0">
                <a:defRPr kumimoji="1" sz="2400">
                  <a:solidFill>
                    <a:schemeClr val="hlink"/>
                  </a:solidFill>
                  <a:latin typeface="Tahoma" charset="0"/>
                  <a:ea typeface="宋体" charset="-122"/>
                </a:defRPr>
              </a:lvl2pPr>
              <a:lvl3pPr marL="1143000" indent="-228600" eaLnBrk="0" hangingPunct="0">
                <a:defRPr kumimoji="1" sz="2400">
                  <a:solidFill>
                    <a:schemeClr val="hlink"/>
                  </a:solidFill>
                  <a:latin typeface="Tahoma" charset="0"/>
                  <a:ea typeface="宋体" charset="-122"/>
                </a:defRPr>
              </a:lvl3pPr>
              <a:lvl4pPr marL="1600200" indent="-228600" eaLnBrk="0" hangingPunct="0">
                <a:defRPr kumimoji="1" sz="2400">
                  <a:solidFill>
                    <a:schemeClr val="hlink"/>
                  </a:solidFill>
                  <a:latin typeface="Tahoma" charset="0"/>
                  <a:ea typeface="宋体" charset="-122"/>
                </a:defRPr>
              </a:lvl4pPr>
              <a:lvl5pPr marL="2057400" indent="-228600" eaLnBrk="0" hangingPunct="0">
                <a:defRPr kumimoji="1" sz="2400">
                  <a:solidFill>
                    <a:schemeClr val="hlink"/>
                  </a:solidFill>
                  <a:latin typeface="Tahoma" charset="0"/>
                  <a:ea typeface="宋体" charset="-122"/>
                </a:defRPr>
              </a:lvl5pPr>
              <a:lvl6pPr marL="25146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6pPr>
              <a:lvl7pPr marL="29718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7pPr>
              <a:lvl8pPr marL="34290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8pPr>
              <a:lvl9pPr marL="38862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9pPr>
            </a:lstStyle>
            <a:p>
              <a:pPr eaLnBrk="1" hangingPunct="1">
                <a:buSzPct val="60000"/>
              </a:pPr>
              <a:r>
                <a:rPr lang="zh-CN" altLang="en-US" sz="2800" b="1">
                  <a:solidFill>
                    <a:schemeClr val="tx1"/>
                  </a:solidFill>
                </a:rPr>
                <a:t>幂函数</a:t>
              </a:r>
            </a:p>
          </p:txBody>
        </p:sp>
        <p:graphicFrame>
          <p:nvGraphicFramePr>
            <p:cNvPr id="4102" name="Object 10"/>
            <p:cNvGraphicFramePr>
              <a:graphicFrameLocks noChangeAspect="1"/>
            </p:cNvGraphicFramePr>
            <p:nvPr/>
          </p:nvGraphicFramePr>
          <p:xfrm>
            <a:off x="1200" y="1536"/>
            <a:ext cx="2736" cy="419"/>
          </p:xfrm>
          <a:graphic>
            <a:graphicData uri="http://schemas.openxmlformats.org/presentationml/2006/ole">
              <mc:AlternateContent xmlns:mc="http://schemas.openxmlformats.org/markup-compatibility/2006">
                <mc:Choice xmlns:v="urn:schemas-microsoft-com:vml" Requires="v">
                  <p:oleObj spid="_x0000_s6197" name="Equation" r:id="rId3" imgW="1574640" imgH="241200" progId="Equation.DSMT4">
                    <p:embed/>
                  </p:oleObj>
                </mc:Choice>
                <mc:Fallback>
                  <p:oleObj name="Equation" r:id="rId3" imgW="1574640" imgH="241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1536"/>
                          <a:ext cx="2736" cy="4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 name="Group 21"/>
          <p:cNvGrpSpPr>
            <a:grpSpLocks/>
          </p:cNvGrpSpPr>
          <p:nvPr/>
        </p:nvGrpSpPr>
        <p:grpSpPr bwMode="auto">
          <a:xfrm>
            <a:off x="1676400" y="3352800"/>
            <a:ext cx="8802688" cy="609600"/>
            <a:chOff x="96" y="2112"/>
            <a:chExt cx="5545" cy="384"/>
          </a:xfrm>
        </p:grpSpPr>
        <p:sp>
          <p:nvSpPr>
            <p:cNvPr id="4114" name="Rectangle 11"/>
            <p:cNvSpPr>
              <a:spLocks noChangeArrowheads="1"/>
            </p:cNvSpPr>
            <p:nvPr/>
          </p:nvSpPr>
          <p:spPr bwMode="auto">
            <a:xfrm>
              <a:off x="96" y="2112"/>
              <a:ext cx="554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hlink"/>
                  </a:solidFill>
                  <a:latin typeface="Tahoma" charset="0"/>
                  <a:ea typeface="宋体" charset="-122"/>
                </a:defRPr>
              </a:lvl1pPr>
              <a:lvl2pPr marL="742950" indent="-285750" eaLnBrk="0" hangingPunct="0">
                <a:defRPr kumimoji="1" sz="2400">
                  <a:solidFill>
                    <a:schemeClr val="hlink"/>
                  </a:solidFill>
                  <a:latin typeface="Tahoma" charset="0"/>
                  <a:ea typeface="宋体" charset="-122"/>
                </a:defRPr>
              </a:lvl2pPr>
              <a:lvl3pPr marL="1143000" indent="-228600" eaLnBrk="0" hangingPunct="0">
                <a:defRPr kumimoji="1" sz="2400">
                  <a:solidFill>
                    <a:schemeClr val="hlink"/>
                  </a:solidFill>
                  <a:latin typeface="Tahoma" charset="0"/>
                  <a:ea typeface="宋体" charset="-122"/>
                </a:defRPr>
              </a:lvl3pPr>
              <a:lvl4pPr marL="1600200" indent="-228600" eaLnBrk="0" hangingPunct="0">
                <a:defRPr kumimoji="1" sz="2400">
                  <a:solidFill>
                    <a:schemeClr val="hlink"/>
                  </a:solidFill>
                  <a:latin typeface="Tahoma" charset="0"/>
                  <a:ea typeface="宋体" charset="-122"/>
                </a:defRPr>
              </a:lvl4pPr>
              <a:lvl5pPr marL="2057400" indent="-228600" eaLnBrk="0" hangingPunct="0">
                <a:defRPr kumimoji="1" sz="2400">
                  <a:solidFill>
                    <a:schemeClr val="hlink"/>
                  </a:solidFill>
                  <a:latin typeface="Tahoma" charset="0"/>
                  <a:ea typeface="宋体" charset="-122"/>
                </a:defRPr>
              </a:lvl5pPr>
              <a:lvl6pPr marL="25146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6pPr>
              <a:lvl7pPr marL="29718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7pPr>
              <a:lvl8pPr marL="34290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8pPr>
              <a:lvl9pPr marL="38862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9pPr>
            </a:lstStyle>
            <a:p>
              <a:pPr eaLnBrk="1" hangingPunct="1">
                <a:buSzPct val="60000"/>
              </a:pPr>
              <a:r>
                <a:rPr lang="zh-CN" altLang="en-US" sz="2800" b="1">
                  <a:solidFill>
                    <a:schemeClr val="tx1"/>
                  </a:solidFill>
                </a:rPr>
                <a:t>负对数函数</a:t>
              </a:r>
            </a:p>
          </p:txBody>
        </p:sp>
        <p:graphicFrame>
          <p:nvGraphicFramePr>
            <p:cNvPr id="4101" name="Object 12"/>
            <p:cNvGraphicFramePr>
              <a:graphicFrameLocks noChangeAspect="1"/>
            </p:cNvGraphicFramePr>
            <p:nvPr/>
          </p:nvGraphicFramePr>
          <p:xfrm>
            <a:off x="1728" y="2112"/>
            <a:ext cx="772" cy="352"/>
          </p:xfrm>
          <a:graphic>
            <a:graphicData uri="http://schemas.openxmlformats.org/presentationml/2006/ole">
              <mc:AlternateContent xmlns:mc="http://schemas.openxmlformats.org/markup-compatibility/2006">
                <mc:Choice xmlns:v="urn:schemas-microsoft-com:vml" Requires="v">
                  <p:oleObj spid="_x0000_s6198" name="Equation" r:id="rId5" imgW="444240" imgH="203040" progId="Equation.DSMT4">
                    <p:embed/>
                  </p:oleObj>
                </mc:Choice>
                <mc:Fallback>
                  <p:oleObj name="Equation" r:id="rId5" imgW="44424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8" y="2112"/>
                          <a:ext cx="772"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4" name="Group 22"/>
          <p:cNvGrpSpPr>
            <a:grpSpLocks/>
          </p:cNvGrpSpPr>
          <p:nvPr/>
        </p:nvGrpSpPr>
        <p:grpSpPr bwMode="auto">
          <a:xfrm>
            <a:off x="1676400" y="4267200"/>
            <a:ext cx="8802688" cy="609600"/>
            <a:chOff x="96" y="2688"/>
            <a:chExt cx="5545" cy="384"/>
          </a:xfrm>
        </p:grpSpPr>
        <p:sp>
          <p:nvSpPr>
            <p:cNvPr id="4113" name="Rectangle 13"/>
            <p:cNvSpPr>
              <a:spLocks noChangeArrowheads="1"/>
            </p:cNvSpPr>
            <p:nvPr/>
          </p:nvSpPr>
          <p:spPr bwMode="auto">
            <a:xfrm>
              <a:off x="96" y="2688"/>
              <a:ext cx="554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hlink"/>
                  </a:solidFill>
                  <a:latin typeface="Tahoma" charset="0"/>
                  <a:ea typeface="宋体" charset="-122"/>
                </a:defRPr>
              </a:lvl1pPr>
              <a:lvl2pPr marL="742950" indent="-285750" eaLnBrk="0" hangingPunct="0">
                <a:defRPr kumimoji="1" sz="2400">
                  <a:solidFill>
                    <a:schemeClr val="hlink"/>
                  </a:solidFill>
                  <a:latin typeface="Tahoma" charset="0"/>
                  <a:ea typeface="宋体" charset="-122"/>
                </a:defRPr>
              </a:lvl2pPr>
              <a:lvl3pPr marL="1143000" indent="-228600" eaLnBrk="0" hangingPunct="0">
                <a:defRPr kumimoji="1" sz="2400">
                  <a:solidFill>
                    <a:schemeClr val="hlink"/>
                  </a:solidFill>
                  <a:latin typeface="Tahoma" charset="0"/>
                  <a:ea typeface="宋体" charset="-122"/>
                </a:defRPr>
              </a:lvl3pPr>
              <a:lvl4pPr marL="1600200" indent="-228600" eaLnBrk="0" hangingPunct="0">
                <a:defRPr kumimoji="1" sz="2400">
                  <a:solidFill>
                    <a:schemeClr val="hlink"/>
                  </a:solidFill>
                  <a:latin typeface="Tahoma" charset="0"/>
                  <a:ea typeface="宋体" charset="-122"/>
                </a:defRPr>
              </a:lvl4pPr>
              <a:lvl5pPr marL="2057400" indent="-228600" eaLnBrk="0" hangingPunct="0">
                <a:defRPr kumimoji="1" sz="2400">
                  <a:solidFill>
                    <a:schemeClr val="hlink"/>
                  </a:solidFill>
                  <a:latin typeface="Tahoma" charset="0"/>
                  <a:ea typeface="宋体" charset="-122"/>
                </a:defRPr>
              </a:lvl5pPr>
              <a:lvl6pPr marL="25146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6pPr>
              <a:lvl7pPr marL="29718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7pPr>
              <a:lvl8pPr marL="34290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8pPr>
              <a:lvl9pPr marL="38862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9pPr>
            </a:lstStyle>
            <a:p>
              <a:pPr eaLnBrk="1" hangingPunct="1">
                <a:buSzPct val="60000"/>
              </a:pPr>
              <a:r>
                <a:rPr lang="zh-CN" altLang="en-US" sz="2800" b="1">
                  <a:solidFill>
                    <a:schemeClr val="tx1"/>
                  </a:solidFill>
                </a:rPr>
                <a:t>负熵函数</a:t>
              </a:r>
            </a:p>
          </p:txBody>
        </p:sp>
        <p:graphicFrame>
          <p:nvGraphicFramePr>
            <p:cNvPr id="4100" name="Object 14"/>
            <p:cNvGraphicFramePr>
              <a:graphicFrameLocks noChangeAspect="1"/>
            </p:cNvGraphicFramePr>
            <p:nvPr/>
          </p:nvGraphicFramePr>
          <p:xfrm>
            <a:off x="1728" y="2688"/>
            <a:ext cx="750" cy="352"/>
          </p:xfrm>
          <a:graphic>
            <a:graphicData uri="http://schemas.openxmlformats.org/presentationml/2006/ole">
              <mc:AlternateContent xmlns:mc="http://schemas.openxmlformats.org/markup-compatibility/2006">
                <mc:Choice xmlns:v="urn:schemas-microsoft-com:vml" Requires="v">
                  <p:oleObj spid="_x0000_s6199" name="Equation" r:id="rId7" imgW="431640" imgH="203040" progId="Equation.DSMT4">
                    <p:embed/>
                  </p:oleObj>
                </mc:Choice>
                <mc:Fallback>
                  <p:oleObj name="Equation" r:id="rId7" imgW="431640" imgH="20304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28" y="2688"/>
                          <a:ext cx="750" cy="3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5" name="Group 23"/>
          <p:cNvGrpSpPr>
            <a:grpSpLocks/>
          </p:cNvGrpSpPr>
          <p:nvPr/>
        </p:nvGrpSpPr>
        <p:grpSpPr bwMode="auto">
          <a:xfrm>
            <a:off x="1676400" y="5146675"/>
            <a:ext cx="8802688" cy="768350"/>
            <a:chOff x="96" y="3242"/>
            <a:chExt cx="5545" cy="484"/>
          </a:xfrm>
        </p:grpSpPr>
        <p:sp>
          <p:nvSpPr>
            <p:cNvPr id="4112" name="Rectangle 15"/>
            <p:cNvSpPr>
              <a:spLocks noChangeArrowheads="1"/>
            </p:cNvSpPr>
            <p:nvPr/>
          </p:nvSpPr>
          <p:spPr bwMode="auto">
            <a:xfrm>
              <a:off x="96" y="3312"/>
              <a:ext cx="554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hlink"/>
                  </a:solidFill>
                  <a:latin typeface="Tahoma" charset="0"/>
                  <a:ea typeface="宋体" charset="-122"/>
                </a:defRPr>
              </a:lvl1pPr>
              <a:lvl2pPr marL="742950" indent="-285750" eaLnBrk="0" hangingPunct="0">
                <a:defRPr kumimoji="1" sz="2400">
                  <a:solidFill>
                    <a:schemeClr val="hlink"/>
                  </a:solidFill>
                  <a:latin typeface="Tahoma" charset="0"/>
                  <a:ea typeface="宋体" charset="-122"/>
                </a:defRPr>
              </a:lvl2pPr>
              <a:lvl3pPr marL="1143000" indent="-228600" eaLnBrk="0" hangingPunct="0">
                <a:defRPr kumimoji="1" sz="2400">
                  <a:solidFill>
                    <a:schemeClr val="hlink"/>
                  </a:solidFill>
                  <a:latin typeface="Tahoma" charset="0"/>
                  <a:ea typeface="宋体" charset="-122"/>
                </a:defRPr>
              </a:lvl3pPr>
              <a:lvl4pPr marL="1600200" indent="-228600" eaLnBrk="0" hangingPunct="0">
                <a:defRPr kumimoji="1" sz="2400">
                  <a:solidFill>
                    <a:schemeClr val="hlink"/>
                  </a:solidFill>
                  <a:latin typeface="Tahoma" charset="0"/>
                  <a:ea typeface="宋体" charset="-122"/>
                </a:defRPr>
              </a:lvl4pPr>
              <a:lvl5pPr marL="2057400" indent="-228600" eaLnBrk="0" hangingPunct="0">
                <a:defRPr kumimoji="1" sz="2400">
                  <a:solidFill>
                    <a:schemeClr val="hlink"/>
                  </a:solidFill>
                  <a:latin typeface="Tahoma" charset="0"/>
                  <a:ea typeface="宋体" charset="-122"/>
                </a:defRPr>
              </a:lvl5pPr>
              <a:lvl6pPr marL="25146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6pPr>
              <a:lvl7pPr marL="29718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7pPr>
              <a:lvl8pPr marL="34290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8pPr>
              <a:lvl9pPr marL="38862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9pPr>
            </a:lstStyle>
            <a:p>
              <a:pPr eaLnBrk="1" hangingPunct="1">
                <a:buSzPct val="60000"/>
              </a:pPr>
              <a:r>
                <a:rPr lang="zh-CN" altLang="en-US" sz="2800" b="1">
                  <a:solidFill>
                    <a:schemeClr val="tx1"/>
                  </a:solidFill>
                </a:rPr>
                <a:t>范数函数</a:t>
              </a:r>
            </a:p>
          </p:txBody>
        </p:sp>
        <p:graphicFrame>
          <p:nvGraphicFramePr>
            <p:cNvPr id="4099" name="Object 16"/>
            <p:cNvGraphicFramePr>
              <a:graphicFrameLocks noChangeAspect="1"/>
            </p:cNvGraphicFramePr>
            <p:nvPr/>
          </p:nvGraphicFramePr>
          <p:xfrm>
            <a:off x="1769" y="3242"/>
            <a:ext cx="486" cy="484"/>
          </p:xfrm>
          <a:graphic>
            <a:graphicData uri="http://schemas.openxmlformats.org/presentationml/2006/ole">
              <mc:AlternateContent xmlns:mc="http://schemas.openxmlformats.org/markup-compatibility/2006">
                <mc:Choice xmlns:v="urn:schemas-microsoft-com:vml" Requires="v">
                  <p:oleObj spid="_x0000_s6200" name="Equation" r:id="rId9" imgW="279360" imgH="279360" progId="Equation.DSMT4">
                    <p:embed/>
                  </p:oleObj>
                </mc:Choice>
                <mc:Fallback>
                  <p:oleObj name="Equation" r:id="rId9" imgW="279360" imgH="2793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9" y="3242"/>
                          <a:ext cx="486" cy="4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6" name="Group 19"/>
          <p:cNvGrpSpPr>
            <a:grpSpLocks/>
          </p:cNvGrpSpPr>
          <p:nvPr/>
        </p:nvGrpSpPr>
        <p:grpSpPr bwMode="auto">
          <a:xfrm>
            <a:off x="1676400" y="1524000"/>
            <a:ext cx="8802688" cy="685800"/>
            <a:chOff x="96" y="960"/>
            <a:chExt cx="5545" cy="432"/>
          </a:xfrm>
        </p:grpSpPr>
        <p:graphicFrame>
          <p:nvGraphicFramePr>
            <p:cNvPr id="4098" name="Object 8"/>
            <p:cNvGraphicFramePr>
              <a:graphicFrameLocks noChangeAspect="1"/>
            </p:cNvGraphicFramePr>
            <p:nvPr/>
          </p:nvGraphicFramePr>
          <p:xfrm>
            <a:off x="1536" y="960"/>
            <a:ext cx="432" cy="432"/>
          </p:xfrm>
          <a:graphic>
            <a:graphicData uri="http://schemas.openxmlformats.org/presentationml/2006/ole">
              <mc:AlternateContent xmlns:mc="http://schemas.openxmlformats.org/markup-compatibility/2006">
                <mc:Choice xmlns:v="urn:schemas-microsoft-com:vml" Requires="v">
                  <p:oleObj spid="_x0000_s6201" name="Equation" r:id="rId11" imgW="203040" imgH="203040" progId="Equation.DSMT4">
                    <p:embed/>
                  </p:oleObj>
                </mc:Choice>
                <mc:Fallback>
                  <p:oleObj name="Equation" r:id="rId11" imgW="203040" imgH="203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6" y="960"/>
                          <a:ext cx="432" cy="4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4111" name="Rectangle 17"/>
            <p:cNvSpPr>
              <a:spLocks noChangeArrowheads="1"/>
            </p:cNvSpPr>
            <p:nvPr/>
          </p:nvSpPr>
          <p:spPr bwMode="auto">
            <a:xfrm>
              <a:off x="96" y="1008"/>
              <a:ext cx="5545"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hlink"/>
                  </a:solidFill>
                  <a:latin typeface="Tahoma" charset="0"/>
                  <a:ea typeface="宋体" charset="-122"/>
                </a:defRPr>
              </a:lvl1pPr>
              <a:lvl2pPr marL="742950" indent="-285750" eaLnBrk="0" hangingPunct="0">
                <a:defRPr kumimoji="1" sz="2400">
                  <a:solidFill>
                    <a:schemeClr val="hlink"/>
                  </a:solidFill>
                  <a:latin typeface="Tahoma" charset="0"/>
                  <a:ea typeface="宋体" charset="-122"/>
                </a:defRPr>
              </a:lvl2pPr>
              <a:lvl3pPr marL="1143000" indent="-228600" eaLnBrk="0" hangingPunct="0">
                <a:defRPr kumimoji="1" sz="2400">
                  <a:solidFill>
                    <a:schemeClr val="hlink"/>
                  </a:solidFill>
                  <a:latin typeface="Tahoma" charset="0"/>
                  <a:ea typeface="宋体" charset="-122"/>
                </a:defRPr>
              </a:lvl3pPr>
              <a:lvl4pPr marL="1600200" indent="-228600" eaLnBrk="0" hangingPunct="0">
                <a:defRPr kumimoji="1" sz="2400">
                  <a:solidFill>
                    <a:schemeClr val="hlink"/>
                  </a:solidFill>
                  <a:latin typeface="Tahoma" charset="0"/>
                  <a:ea typeface="宋体" charset="-122"/>
                </a:defRPr>
              </a:lvl4pPr>
              <a:lvl5pPr marL="2057400" indent="-228600" eaLnBrk="0" hangingPunct="0">
                <a:defRPr kumimoji="1" sz="2400">
                  <a:solidFill>
                    <a:schemeClr val="hlink"/>
                  </a:solidFill>
                  <a:latin typeface="Tahoma" charset="0"/>
                  <a:ea typeface="宋体" charset="-122"/>
                </a:defRPr>
              </a:lvl5pPr>
              <a:lvl6pPr marL="25146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6pPr>
              <a:lvl7pPr marL="29718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7pPr>
              <a:lvl8pPr marL="34290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8pPr>
              <a:lvl9pPr marL="3886200" indent="-228600" eaLnBrk="0" fontAlgn="base" hangingPunct="0">
                <a:spcBef>
                  <a:spcPct val="20000"/>
                </a:spcBef>
                <a:spcAft>
                  <a:spcPct val="0"/>
                </a:spcAft>
                <a:buClr>
                  <a:schemeClr val="folHlink"/>
                </a:buClr>
                <a:buSzPct val="50000"/>
                <a:buFont typeface="Wingdings" charset="2"/>
                <a:buChar char="n"/>
                <a:defRPr kumimoji="1" sz="2400">
                  <a:solidFill>
                    <a:schemeClr val="hlink"/>
                  </a:solidFill>
                  <a:latin typeface="Tahoma" charset="0"/>
                  <a:ea typeface="宋体" charset="-122"/>
                </a:defRPr>
              </a:lvl9pPr>
            </a:lstStyle>
            <a:p>
              <a:pPr eaLnBrk="1" hangingPunct="1">
                <a:buSzPct val="60000"/>
              </a:pPr>
              <a:r>
                <a:rPr lang="zh-CN" altLang="en-US" sz="2800" b="1">
                  <a:solidFill>
                    <a:schemeClr val="tx1"/>
                  </a:solidFill>
                </a:rPr>
                <a:t>指数函数</a:t>
              </a:r>
            </a:p>
          </p:txBody>
        </p:sp>
      </p:grpSp>
      <p:pic>
        <p:nvPicPr>
          <p:cNvPr id="20" name="图片 19"/>
          <p:cNvPicPr>
            <a:picLocks noChangeAspect="1"/>
          </p:cNvPicPr>
          <p:nvPr/>
        </p:nvPicPr>
        <p:blipFill>
          <a:blip r:embed="rId1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63517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dissolve">
                                      <p:cBhvr>
                                        <p:cTn id="22" dur="500"/>
                                        <p:tgtEl>
                                          <p:spTgt spid="4"/>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凸函数</a:t>
            </a:r>
            <a:endParaRPr kumimoji="1" lang="zh-CN" altLang="en-US" dirty="0"/>
          </a:p>
        </p:txBody>
      </p:sp>
      <p:sp>
        <p:nvSpPr>
          <p:cNvPr id="3" name="内容占位符 2"/>
          <p:cNvSpPr>
            <a:spLocks noGrp="1"/>
          </p:cNvSpPr>
          <p:nvPr>
            <p:ph idx="1"/>
          </p:nvPr>
        </p:nvSpPr>
        <p:spPr/>
        <p:txBody>
          <a:bodyPr/>
          <a:lstStyle/>
          <a:p>
            <a:r>
              <a:rPr kumimoji="1" lang="zh-CN" altLang="en-US" dirty="0" smtClean="0"/>
              <a:t>指数</a:t>
            </a:r>
            <a:endParaRPr kumimoji="1" lang="zh-CN" altLang="en-US" dirty="0"/>
          </a:p>
        </p:txBody>
      </p:sp>
      <p:pic>
        <p:nvPicPr>
          <p:cNvPr id="6" name="图片 5"/>
          <p:cNvPicPr>
            <a:picLocks noChangeAspect="1"/>
          </p:cNvPicPr>
          <p:nvPr/>
        </p:nvPicPr>
        <p:blipFill>
          <a:blip r:embed="rId2"/>
          <a:stretch>
            <a:fillRect/>
          </a:stretch>
        </p:blipFill>
        <p:spPr>
          <a:xfrm>
            <a:off x="824089" y="238134"/>
            <a:ext cx="2111022" cy="1077711"/>
          </a:xfrm>
          <a:prstGeom prst="rect">
            <a:avLst/>
          </a:prstGeom>
        </p:spPr>
      </p:pic>
      <p:pic>
        <p:nvPicPr>
          <p:cNvPr id="7" name="图片 6"/>
          <p:cNvPicPr>
            <a:picLocks noChangeAspect="1"/>
          </p:cNvPicPr>
          <p:nvPr/>
        </p:nvPicPr>
        <p:blipFill>
          <a:blip r:embed="rId3"/>
          <a:stretch>
            <a:fillRect/>
          </a:stretch>
        </p:blipFill>
        <p:spPr>
          <a:xfrm>
            <a:off x="3345367" y="1349298"/>
            <a:ext cx="7708900" cy="5194300"/>
          </a:xfrm>
          <a:prstGeom prst="rect">
            <a:avLst/>
          </a:prstGeom>
        </p:spPr>
      </p:pic>
    </p:spTree>
    <p:extLst>
      <p:ext uri="{BB962C8B-B14F-4D97-AF65-F5344CB8AC3E}">
        <p14:creationId xmlns:p14="http://schemas.microsoft.com/office/powerpoint/2010/main" val="3151300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凸函数</a:t>
            </a:r>
            <a:endParaRPr kumimoji="1" lang="zh-CN" altLang="en-US" dirty="0"/>
          </a:p>
        </p:txBody>
      </p:sp>
      <p:sp>
        <p:nvSpPr>
          <p:cNvPr id="3" name="内容占位符 2"/>
          <p:cNvSpPr>
            <a:spLocks noGrp="1"/>
          </p:cNvSpPr>
          <p:nvPr>
            <p:ph idx="1"/>
          </p:nvPr>
        </p:nvSpPr>
        <p:spPr/>
        <p:txBody>
          <a:bodyPr/>
          <a:lstStyle/>
          <a:p>
            <a:r>
              <a:rPr kumimoji="1" lang="zh-CN" altLang="en-US" dirty="0" smtClean="0"/>
              <a:t>负熵</a:t>
            </a:r>
            <a:endParaRPr kumimoji="1" lang="zh-CN" altLang="en-US"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pic>
        <p:nvPicPr>
          <p:cNvPr id="6" name="图片 5"/>
          <p:cNvPicPr>
            <a:picLocks noChangeAspect="1"/>
          </p:cNvPicPr>
          <p:nvPr/>
        </p:nvPicPr>
        <p:blipFill>
          <a:blip r:embed="rId3"/>
          <a:stretch>
            <a:fillRect/>
          </a:stretch>
        </p:blipFill>
        <p:spPr>
          <a:xfrm>
            <a:off x="3276600" y="1349298"/>
            <a:ext cx="8077200" cy="5194300"/>
          </a:xfrm>
          <a:prstGeom prst="rect">
            <a:avLst/>
          </a:prstGeom>
        </p:spPr>
      </p:pic>
    </p:spTree>
    <p:extLst>
      <p:ext uri="{BB962C8B-B14F-4D97-AF65-F5344CB8AC3E}">
        <p14:creationId xmlns:p14="http://schemas.microsoft.com/office/powerpoint/2010/main" val="236250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凸函数</a:t>
            </a:r>
            <a:endParaRPr kumimoji="1" lang="zh-CN" altLang="en-US" dirty="0"/>
          </a:p>
        </p:txBody>
      </p:sp>
      <p:sp>
        <p:nvSpPr>
          <p:cNvPr id="3" name="内容占位符 2"/>
          <p:cNvSpPr>
            <a:spLocks noGrp="1"/>
          </p:cNvSpPr>
          <p:nvPr>
            <p:ph idx="1"/>
          </p:nvPr>
        </p:nvSpPr>
        <p:spPr/>
        <p:txBody>
          <a:bodyPr/>
          <a:lstStyle/>
          <a:p>
            <a:r>
              <a:rPr kumimoji="1" lang="zh-CN" altLang="en-US" dirty="0" smtClean="0"/>
              <a:t>范数</a:t>
            </a:r>
            <a:endParaRPr kumimoji="1" lang="zh-CN" altLang="en-US" dirty="0"/>
          </a:p>
        </p:txBody>
      </p:sp>
      <p:pic>
        <p:nvPicPr>
          <p:cNvPr id="6" name="图片 5"/>
          <p:cNvPicPr>
            <a:picLocks noChangeAspect="1"/>
          </p:cNvPicPr>
          <p:nvPr/>
        </p:nvPicPr>
        <p:blipFill>
          <a:blip r:embed="rId2"/>
          <a:stretch>
            <a:fillRect/>
          </a:stretch>
        </p:blipFill>
        <p:spPr>
          <a:xfrm>
            <a:off x="824089" y="238134"/>
            <a:ext cx="2111022" cy="1077711"/>
          </a:xfrm>
          <a:prstGeom prst="rect">
            <a:avLst/>
          </a:prstGeom>
        </p:spPr>
      </p:pic>
      <p:pic>
        <p:nvPicPr>
          <p:cNvPr id="7" name="图片 6"/>
          <p:cNvPicPr>
            <a:picLocks noChangeAspect="1"/>
          </p:cNvPicPr>
          <p:nvPr/>
        </p:nvPicPr>
        <p:blipFill>
          <a:blip r:embed="rId3"/>
          <a:stretch>
            <a:fillRect/>
          </a:stretch>
        </p:blipFill>
        <p:spPr>
          <a:xfrm>
            <a:off x="3284537" y="1371600"/>
            <a:ext cx="8356600" cy="5448300"/>
          </a:xfrm>
          <a:prstGeom prst="rect">
            <a:avLst/>
          </a:prstGeom>
        </p:spPr>
      </p:pic>
    </p:spTree>
    <p:extLst>
      <p:ext uri="{BB962C8B-B14F-4D97-AF65-F5344CB8AC3E}">
        <p14:creationId xmlns:p14="http://schemas.microsoft.com/office/powerpoint/2010/main" val="6107683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凸优化</a:t>
            </a:r>
            <a:endParaRPr kumimoji="1" lang="zh-CN" altLang="en-US" dirty="0"/>
          </a:p>
        </p:txBody>
      </p:sp>
      <p:sp>
        <p:nvSpPr>
          <p:cNvPr id="3" name="内容占位符 2"/>
          <p:cNvSpPr>
            <a:spLocks noGrp="1"/>
          </p:cNvSpPr>
          <p:nvPr>
            <p:ph idx="1"/>
          </p:nvPr>
        </p:nvSpPr>
        <p:spPr/>
        <p:txBody>
          <a:bodyPr/>
          <a:lstStyle/>
          <a:p>
            <a:r>
              <a:rPr kumimoji="1" lang="zh-CN" altLang="en-US" dirty="0" smtClean="0"/>
              <a:t>无约束优化问题</a:t>
            </a:r>
            <a:endParaRPr kumimoji="1" lang="en-US" altLang="zh-CN" dirty="0" smtClean="0"/>
          </a:p>
          <a:p>
            <a:pPr lvl="1"/>
            <a:r>
              <a:rPr lang="zh-CN" altLang="en-US" dirty="0"/>
              <a:t>对于</a:t>
            </a:r>
            <a:r>
              <a:rPr lang="en-US" altLang="zh-CN" dirty="0"/>
              <a:t>x</a:t>
            </a:r>
            <a:r>
              <a:rPr lang="zh-CN" altLang="en-US" dirty="0"/>
              <a:t>的函数</a:t>
            </a:r>
            <a:r>
              <a:rPr lang="en-US" altLang="zh-CN" dirty="0"/>
              <a:t>f(x)</a:t>
            </a:r>
            <a:r>
              <a:rPr lang="zh-CN" altLang="en-US" dirty="0"/>
              <a:t>，求解函数最小值</a:t>
            </a:r>
            <a:r>
              <a:rPr lang="zh-CN" altLang="en-US" dirty="0" smtClean="0"/>
              <a:t>：</a:t>
            </a:r>
            <a:endParaRPr lang="en-US" altLang="zh-CN" dirty="0" smtClean="0"/>
          </a:p>
          <a:p>
            <a:pPr lvl="2"/>
            <a:r>
              <a:rPr kumimoji="1" lang="en-US" altLang="zh-CN" dirty="0" smtClean="0"/>
              <a:t>f(</a:t>
            </a:r>
            <a:r>
              <a:rPr kumimoji="1" lang="en-US" altLang="zh-CN" dirty="0" err="1" smtClean="0"/>
              <a:t>x,y</a:t>
            </a:r>
            <a:r>
              <a:rPr kumimoji="1" lang="en-US" altLang="zh-CN" dirty="0" smtClean="0"/>
              <a:t>)=x</a:t>
            </a:r>
            <a:r>
              <a:rPr kumimoji="1" lang="en-US" altLang="zh-CN" baseline="30000" dirty="0" smtClean="0"/>
              <a:t>2</a:t>
            </a:r>
            <a:r>
              <a:rPr kumimoji="1" lang="en-US" altLang="zh-CN" dirty="0" smtClean="0"/>
              <a:t>+y</a:t>
            </a:r>
            <a:r>
              <a:rPr kumimoji="1" lang="en-US" altLang="zh-CN" baseline="30000" dirty="0" smtClean="0"/>
              <a:t>2</a:t>
            </a:r>
          </a:p>
          <a:p>
            <a:pPr lvl="2"/>
            <a:endParaRPr kumimoji="1" lang="en-US" altLang="zh-CN" baseline="30000" dirty="0"/>
          </a:p>
          <a:p>
            <a:pPr lvl="2"/>
            <a:endParaRPr kumimoji="1" lang="en-US" altLang="zh-CN" baseline="30000" dirty="0" smtClean="0"/>
          </a:p>
          <a:p>
            <a:pPr lvl="2"/>
            <a:r>
              <a:rPr kumimoji="1" lang="en-US" altLang="zh-CN" dirty="0" smtClean="0"/>
              <a:t> 1. </a:t>
            </a:r>
            <a:r>
              <a:rPr kumimoji="1" lang="zh-CN" altLang="en-US" dirty="0" smtClean="0"/>
              <a:t>求偏导。</a:t>
            </a:r>
            <a:endParaRPr kumimoji="1" lang="en-US" altLang="zh-CN" dirty="0" smtClean="0"/>
          </a:p>
          <a:p>
            <a:pPr lvl="2"/>
            <a:r>
              <a:rPr kumimoji="1" lang="zh-CN" altLang="en-US" dirty="0"/>
              <a:t> </a:t>
            </a:r>
            <a:r>
              <a:rPr kumimoji="1" lang="en-US" altLang="zh-CN" dirty="0" smtClean="0"/>
              <a:t>2.</a:t>
            </a:r>
            <a:r>
              <a:rPr kumimoji="1" lang="zh-CN" altLang="en-US" dirty="0" smtClean="0"/>
              <a:t> 令偏导为</a:t>
            </a:r>
            <a:r>
              <a:rPr kumimoji="1" lang="en-US" altLang="zh-CN" dirty="0" smtClean="0"/>
              <a:t>0</a:t>
            </a:r>
            <a:r>
              <a:rPr kumimoji="1" lang="zh-CN" altLang="en-US" dirty="0" smtClean="0"/>
              <a:t>。</a:t>
            </a:r>
            <a:endParaRPr kumimoji="1" lang="en-US" altLang="zh-CN" dirty="0" smtClean="0"/>
          </a:p>
          <a:p>
            <a:pPr lvl="2"/>
            <a:r>
              <a:rPr kumimoji="1" lang="zh-CN" altLang="en-US" dirty="0"/>
              <a:t> </a:t>
            </a:r>
            <a:r>
              <a:rPr kumimoji="1" lang="en-US" altLang="zh-CN" dirty="0" smtClean="0"/>
              <a:t>3.</a:t>
            </a:r>
            <a:r>
              <a:rPr kumimoji="1" lang="zh-CN" altLang="en-US" dirty="0" smtClean="0"/>
              <a:t> 得出结果。</a:t>
            </a:r>
            <a:endParaRPr kumimoji="1" lang="zh-CN" altLang="en-US" dirty="0"/>
          </a:p>
        </p:txBody>
      </p:sp>
      <p:pic>
        <p:nvPicPr>
          <p:cNvPr id="4" name="图片 3"/>
          <p:cNvPicPr>
            <a:picLocks noChangeAspect="1"/>
          </p:cNvPicPr>
          <p:nvPr/>
        </p:nvPicPr>
        <p:blipFill>
          <a:blip r:embed="rId2"/>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37002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endParaRPr kumimoji="1" lang="en-US" altLang="zh-CN" dirty="0" smtClean="0"/>
          </a:p>
          <a:p>
            <a:r>
              <a:rPr kumimoji="1" lang="zh-CN" altLang="en-US" dirty="0" smtClean="0"/>
              <a:t>极限</a:t>
            </a:r>
            <a:endParaRPr kumimoji="1" lang="en-US" altLang="zh-CN" dirty="0"/>
          </a:p>
          <a:p>
            <a:endParaRPr kumimoji="1" lang="en-US" altLang="zh-CN" dirty="0" smtClean="0"/>
          </a:p>
          <a:p>
            <a:endParaRPr kumimoji="1" lang="en-US" altLang="zh-CN" dirty="0"/>
          </a:p>
          <a:p>
            <a:endParaRPr kumimoji="1" lang="en-US" altLang="zh-CN" dirty="0" smtClean="0"/>
          </a:p>
          <a:p>
            <a:pPr lvl="1"/>
            <a:endParaRPr kumimoji="1" lang="en-US" altLang="zh-CN" dirty="0" smtClean="0"/>
          </a:p>
          <a:p>
            <a:endParaRPr kumimoji="1" lang="zh-CN" altLang="en-US" dirty="0"/>
          </a:p>
        </p:txBody>
      </p:sp>
      <p:pic>
        <p:nvPicPr>
          <p:cNvPr id="6" name="图片 5"/>
          <p:cNvPicPr>
            <a:picLocks noChangeAspect="1"/>
          </p:cNvPicPr>
          <p:nvPr/>
        </p:nvPicPr>
        <p:blipFill>
          <a:blip r:embed="rId2"/>
          <a:stretch>
            <a:fillRect/>
          </a:stretch>
        </p:blipFill>
        <p:spPr>
          <a:xfrm>
            <a:off x="824089" y="238134"/>
            <a:ext cx="2111022" cy="1077711"/>
          </a:xfrm>
          <a:prstGeom prst="rect">
            <a:avLst/>
          </a:prstGeom>
        </p:spPr>
      </p:pic>
      <p:sp>
        <p:nvSpPr>
          <p:cNvPr id="7" name="文本框 6"/>
          <p:cNvSpPr txBox="1"/>
          <p:nvPr/>
        </p:nvSpPr>
        <p:spPr>
          <a:xfrm>
            <a:off x="1709531" y="2637182"/>
            <a:ext cx="7340471" cy="646331"/>
          </a:xfrm>
          <a:prstGeom prst="rect">
            <a:avLst/>
          </a:prstGeom>
          <a:noFill/>
        </p:spPr>
        <p:txBody>
          <a:bodyPr wrap="none" rtlCol="0">
            <a:spAutoFit/>
          </a:bodyPr>
          <a:lstStyle/>
          <a:p>
            <a:r>
              <a:rPr lang="zh-CN" altLang="en-US" dirty="0"/>
              <a:t>极限是微积分中的基础概念，它指的是变量在一定的变化过程中</a:t>
            </a:r>
            <a:r>
              <a:rPr lang="zh-CN" altLang="en-US" dirty="0" smtClean="0"/>
              <a:t>，</a:t>
            </a:r>
            <a:endParaRPr lang="en-US" altLang="zh-CN" dirty="0" smtClean="0"/>
          </a:p>
          <a:p>
            <a:r>
              <a:rPr lang="zh-CN" altLang="en-US" dirty="0" smtClean="0"/>
              <a:t>从</a:t>
            </a:r>
            <a:r>
              <a:rPr lang="zh-CN" altLang="en-US" dirty="0"/>
              <a:t>总的来说逐渐稳定的这样一种变化趋势以及所趋向的值（极限值</a:t>
            </a:r>
            <a:r>
              <a:rPr lang="zh-CN" altLang="en-US" dirty="0" smtClean="0"/>
              <a:t>）。</a:t>
            </a:r>
            <a:endParaRPr kumimoji="1" lang="zh-CN" altLang="en-US" dirty="0"/>
          </a:p>
        </p:txBody>
      </p:sp>
      <p:pic>
        <p:nvPicPr>
          <p:cNvPr id="10" name="图片 9"/>
          <p:cNvPicPr>
            <a:picLocks noChangeAspect="1"/>
          </p:cNvPicPr>
          <p:nvPr/>
        </p:nvPicPr>
        <p:blipFill>
          <a:blip r:embed="rId3"/>
          <a:stretch>
            <a:fillRect/>
          </a:stretch>
        </p:blipFill>
        <p:spPr>
          <a:xfrm>
            <a:off x="838200" y="271587"/>
            <a:ext cx="2111022" cy="1077711"/>
          </a:xfrm>
          <a:prstGeom prst="rect">
            <a:avLst/>
          </a:prstGeom>
        </p:spPr>
      </p:pic>
      <p:pic>
        <p:nvPicPr>
          <p:cNvPr id="4" name="图片 3"/>
          <p:cNvPicPr>
            <a:picLocks noChangeAspect="1"/>
          </p:cNvPicPr>
          <p:nvPr/>
        </p:nvPicPr>
        <p:blipFill>
          <a:blip r:embed="rId4"/>
          <a:stretch>
            <a:fillRect/>
          </a:stretch>
        </p:blipFill>
        <p:spPr>
          <a:xfrm>
            <a:off x="1986467" y="3783997"/>
            <a:ext cx="1358900" cy="787400"/>
          </a:xfrm>
          <a:prstGeom prst="rect">
            <a:avLst/>
          </a:prstGeom>
        </p:spPr>
      </p:pic>
      <p:pic>
        <p:nvPicPr>
          <p:cNvPr id="5" name="图片 4"/>
          <p:cNvPicPr>
            <a:picLocks noChangeAspect="1"/>
          </p:cNvPicPr>
          <p:nvPr/>
        </p:nvPicPr>
        <p:blipFill>
          <a:blip r:embed="rId5"/>
          <a:stretch>
            <a:fillRect/>
          </a:stretch>
        </p:blipFill>
        <p:spPr>
          <a:xfrm>
            <a:off x="1986467" y="5265155"/>
            <a:ext cx="1803400" cy="774700"/>
          </a:xfrm>
          <a:prstGeom prst="rect">
            <a:avLst/>
          </a:prstGeom>
        </p:spPr>
      </p:pic>
    </p:spTree>
    <p:extLst>
      <p:ext uri="{BB962C8B-B14F-4D97-AF65-F5344CB8AC3E}">
        <p14:creationId xmlns:p14="http://schemas.microsoft.com/office/powerpoint/2010/main" val="8803116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凸优化</a:t>
            </a:r>
            <a:endParaRPr kumimoji="1" lang="zh-CN" altLang="en-US" dirty="0"/>
          </a:p>
        </p:txBody>
      </p:sp>
      <p:sp>
        <p:nvSpPr>
          <p:cNvPr id="3" name="内容占位符 2"/>
          <p:cNvSpPr>
            <a:spLocks noGrp="1"/>
          </p:cNvSpPr>
          <p:nvPr>
            <p:ph idx="1"/>
          </p:nvPr>
        </p:nvSpPr>
        <p:spPr/>
        <p:txBody>
          <a:bodyPr/>
          <a:lstStyle/>
          <a:p>
            <a:r>
              <a:rPr kumimoji="1" lang="zh-CN" altLang="en-US" dirty="0" smtClean="0"/>
              <a:t>等式约束优化问题</a:t>
            </a:r>
            <a:endParaRPr kumimoji="1" lang="en-US" altLang="zh-CN" dirty="0" smtClean="0"/>
          </a:p>
          <a:p>
            <a:pPr lvl="1"/>
            <a:r>
              <a:rPr lang="zh-CN" altLang="en-US" dirty="0"/>
              <a:t>对于</a:t>
            </a:r>
            <a:r>
              <a:rPr lang="en-US" altLang="zh-CN" dirty="0"/>
              <a:t>x</a:t>
            </a:r>
            <a:r>
              <a:rPr lang="zh-CN" altLang="en-US" dirty="0"/>
              <a:t>的函数</a:t>
            </a:r>
            <a:r>
              <a:rPr lang="en-US" altLang="zh-CN" dirty="0"/>
              <a:t>f(x)</a:t>
            </a:r>
            <a:r>
              <a:rPr lang="zh-CN" altLang="en-US" dirty="0"/>
              <a:t>，求解函数最小值，同时满足条件</a:t>
            </a:r>
            <a:r>
              <a:rPr lang="en-US" altLang="zh-CN" dirty="0"/>
              <a:t>h(x)=0</a:t>
            </a:r>
            <a:r>
              <a:rPr lang="zh-CN" altLang="en-US" dirty="0" smtClean="0"/>
              <a:t>：</a:t>
            </a:r>
            <a:endParaRPr lang="en-US" altLang="zh-CN" dirty="0" smtClean="0"/>
          </a:p>
          <a:p>
            <a:pPr lvl="2"/>
            <a:endParaRPr kumimoji="1" lang="zh-CN" altLang="en-US"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pic>
        <p:nvPicPr>
          <p:cNvPr id="6" name="图片 5"/>
          <p:cNvPicPr>
            <a:picLocks noChangeAspect="1"/>
          </p:cNvPicPr>
          <p:nvPr/>
        </p:nvPicPr>
        <p:blipFill>
          <a:blip r:embed="rId3"/>
          <a:stretch>
            <a:fillRect/>
          </a:stretch>
        </p:blipFill>
        <p:spPr>
          <a:xfrm>
            <a:off x="1127176" y="3194561"/>
            <a:ext cx="3752555" cy="1137138"/>
          </a:xfrm>
          <a:prstGeom prst="rect">
            <a:avLst/>
          </a:prstGeom>
        </p:spPr>
      </p:pic>
    </p:spTree>
    <p:extLst>
      <p:ext uri="{BB962C8B-B14F-4D97-AF65-F5344CB8AC3E}">
        <p14:creationId xmlns:p14="http://schemas.microsoft.com/office/powerpoint/2010/main" val="17025968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kumimoji="1" lang="zh-CN" altLang="en-US" dirty="0" smtClean="0"/>
              <a:t>例如如下问题：</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zh-CN" altLang="en-US" dirty="0" smtClean="0"/>
              <a:t>更形象的例子（直线和圆相切）</a:t>
            </a:r>
            <a:endParaRPr kumimoji="1" lang="en-US" altLang="zh-CN" dirty="0" smtClean="0"/>
          </a:p>
          <a:p>
            <a:endParaRPr kumimoji="1" lang="en-US" altLang="zh-CN" dirty="0"/>
          </a:p>
        </p:txBody>
      </p:sp>
      <p:pic>
        <p:nvPicPr>
          <p:cNvPr id="4" name="图片 3"/>
          <p:cNvPicPr>
            <a:picLocks noChangeAspect="1"/>
          </p:cNvPicPr>
          <p:nvPr/>
        </p:nvPicPr>
        <p:blipFill>
          <a:blip r:embed="rId2"/>
          <a:stretch>
            <a:fillRect/>
          </a:stretch>
        </p:blipFill>
        <p:spPr>
          <a:xfrm>
            <a:off x="146538" y="1932232"/>
            <a:ext cx="4610100" cy="3365500"/>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8535815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5" name="Group 43"/>
          <p:cNvGrpSpPr>
            <a:grpSpLocks/>
          </p:cNvGrpSpPr>
          <p:nvPr/>
        </p:nvGrpSpPr>
        <p:grpSpPr bwMode="auto">
          <a:xfrm>
            <a:off x="1733555" y="1448313"/>
            <a:ext cx="8686694" cy="2339582"/>
            <a:chOff x="96" y="960"/>
            <a:chExt cx="5545" cy="1474"/>
          </a:xfrm>
        </p:grpSpPr>
        <p:sp>
          <p:nvSpPr>
            <p:cNvPr id="1040" name="Rectangle 12"/>
            <p:cNvSpPr>
              <a:spLocks noChangeArrowheads="1"/>
            </p:cNvSpPr>
            <p:nvPr/>
          </p:nvSpPr>
          <p:spPr bwMode="auto">
            <a:xfrm>
              <a:off x="96" y="960"/>
              <a:ext cx="5545"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23850" indent="-323850" defTabSz="863600" eaLnBrk="0" hangingPunct="0">
                <a:defRPr kumimoji="1" sz="2200">
                  <a:solidFill>
                    <a:schemeClr val="hlink"/>
                  </a:solidFill>
                  <a:latin typeface="Tahoma" charset="0"/>
                  <a:ea typeface="宋体" charset="-122"/>
                </a:defRPr>
              </a:lvl1pPr>
              <a:lvl2pPr marL="742950" indent="-285750"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eaLnBrk="1" hangingPunct="1">
                <a:buSzPct val="60000"/>
              </a:pPr>
              <a:r>
                <a:rPr lang="zh-CN" altLang="en-US" sz="2607" b="1" dirty="0" smtClean="0">
                  <a:solidFill>
                    <a:schemeClr val="tx1"/>
                  </a:solidFill>
                </a:rPr>
                <a:t>一般优化</a:t>
              </a:r>
              <a:r>
                <a:rPr lang="zh-CN" altLang="en-US" sz="2607" b="1" dirty="0">
                  <a:solidFill>
                    <a:schemeClr val="tx1"/>
                  </a:solidFill>
                </a:rPr>
                <a:t>问题：</a:t>
              </a:r>
              <a:endParaRPr lang="en-US" altLang="zh-CN" sz="2607" b="1" dirty="0">
                <a:solidFill>
                  <a:schemeClr val="tx1"/>
                </a:solidFill>
              </a:endParaRPr>
            </a:p>
          </p:txBody>
        </p:sp>
        <p:graphicFrame>
          <p:nvGraphicFramePr>
            <p:cNvPr id="1031" name="Object 26"/>
            <p:cNvGraphicFramePr>
              <a:graphicFrameLocks noChangeAspect="1"/>
            </p:cNvGraphicFramePr>
            <p:nvPr/>
          </p:nvGraphicFramePr>
          <p:xfrm>
            <a:off x="1028" y="1296"/>
            <a:ext cx="3127" cy="1138"/>
          </p:xfrm>
          <a:graphic>
            <a:graphicData uri="http://schemas.openxmlformats.org/presentationml/2006/ole">
              <mc:AlternateContent xmlns:mc="http://schemas.openxmlformats.org/markup-compatibility/2006">
                <mc:Choice xmlns:v="urn:schemas-microsoft-com:vml" Requires="v">
                  <p:oleObj spid="_x0000_s2163" name="Equation" r:id="rId3" imgW="1955520" imgH="711000" progId="Equation.DSMT4">
                    <p:embed/>
                  </p:oleObj>
                </mc:Choice>
                <mc:Fallback>
                  <p:oleObj name="Equation" r:id="rId3" imgW="1955520" imgH="7110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 y="1296"/>
                          <a:ext cx="3127" cy="1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 name="Group 56"/>
          <p:cNvGrpSpPr>
            <a:grpSpLocks/>
          </p:cNvGrpSpPr>
          <p:nvPr/>
        </p:nvGrpSpPr>
        <p:grpSpPr bwMode="auto">
          <a:xfrm>
            <a:off x="1736738" y="3733782"/>
            <a:ext cx="8686694" cy="1416482"/>
            <a:chOff x="96" y="2346"/>
            <a:chExt cx="5458" cy="890"/>
          </a:xfrm>
        </p:grpSpPr>
        <p:sp>
          <p:nvSpPr>
            <p:cNvPr id="1039" name="Rectangle 49"/>
            <p:cNvSpPr>
              <a:spLocks noChangeArrowheads="1"/>
            </p:cNvSpPr>
            <p:nvPr/>
          </p:nvSpPr>
          <p:spPr bwMode="auto">
            <a:xfrm>
              <a:off x="96" y="2346"/>
              <a:ext cx="545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23850" indent="-323850" defTabSz="863600" eaLnBrk="0" hangingPunct="0">
                <a:defRPr kumimoji="1" sz="2200">
                  <a:solidFill>
                    <a:schemeClr val="hlink"/>
                  </a:solidFill>
                  <a:latin typeface="Tahoma" charset="0"/>
                  <a:ea typeface="宋体" charset="-122"/>
                </a:defRPr>
              </a:lvl1pPr>
              <a:lvl2pPr marL="742950" indent="-285750"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eaLnBrk="1" hangingPunct="1">
                <a:buSzPct val="60000"/>
              </a:pPr>
              <a:r>
                <a:rPr lang="zh-CN" altLang="en-US" sz="2607" b="1" dirty="0">
                  <a:solidFill>
                    <a:schemeClr val="tx1"/>
                  </a:solidFill>
                </a:rPr>
                <a:t>拉格</a:t>
              </a:r>
              <a:r>
                <a:rPr lang="zh-CN" altLang="en-US" sz="2607" b="1" dirty="0" smtClean="0">
                  <a:solidFill>
                    <a:schemeClr val="tx1"/>
                  </a:solidFill>
                </a:rPr>
                <a:t>朗日函数</a:t>
              </a:r>
              <a:r>
                <a:rPr lang="zh-CN" altLang="en-US" sz="2607" b="1" dirty="0">
                  <a:solidFill>
                    <a:schemeClr val="tx1"/>
                  </a:solidFill>
                </a:rPr>
                <a:t>：</a:t>
              </a:r>
            </a:p>
          </p:txBody>
        </p:sp>
        <p:graphicFrame>
          <p:nvGraphicFramePr>
            <p:cNvPr id="1030" name="Object 50"/>
            <p:cNvGraphicFramePr>
              <a:graphicFrameLocks noChangeAspect="1"/>
            </p:cNvGraphicFramePr>
            <p:nvPr/>
          </p:nvGraphicFramePr>
          <p:xfrm>
            <a:off x="768" y="2634"/>
            <a:ext cx="3503" cy="602"/>
          </p:xfrm>
          <a:graphic>
            <a:graphicData uri="http://schemas.openxmlformats.org/presentationml/2006/ole">
              <mc:AlternateContent xmlns:mc="http://schemas.openxmlformats.org/markup-compatibility/2006">
                <mc:Choice xmlns:v="urn:schemas-microsoft-com:vml" Requires="v">
                  <p:oleObj spid="_x0000_s2164" name="Equation" r:id="rId5" imgW="2539800" imgH="431640" progId="Equation.DSMT4">
                    <p:embed/>
                  </p:oleObj>
                </mc:Choice>
                <mc:Fallback>
                  <p:oleObj name="Equation" r:id="rId5" imgW="2539800" imgH="4316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8" y="2634"/>
                          <a:ext cx="3503" cy="6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pic>
        <p:nvPicPr>
          <p:cNvPr id="17" name="图片 16"/>
          <p:cNvPicPr>
            <a:picLocks noChangeAspect="1"/>
          </p:cNvPicPr>
          <p:nvPr/>
        </p:nvPicPr>
        <p:blipFill>
          <a:blip r:embed="rId7"/>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362698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 name="Rectangle 2"/>
          <p:cNvSpPr>
            <a:spLocks noGrp="1" noChangeArrowheads="1"/>
          </p:cNvSpPr>
          <p:nvPr>
            <p:ph type="title"/>
          </p:nvPr>
        </p:nvSpPr>
        <p:spPr/>
        <p:txBody>
          <a:bodyPr/>
          <a:lstStyle/>
          <a:p>
            <a:pPr eaLnBrk="1" hangingPunct="1"/>
            <a:r>
              <a:rPr lang="zh-CN" altLang="en-US"/>
              <a:t>拉格朗日对偶函数</a:t>
            </a:r>
          </a:p>
        </p:txBody>
      </p:sp>
      <p:grpSp>
        <p:nvGrpSpPr>
          <p:cNvPr id="2" name="Group 30"/>
          <p:cNvGrpSpPr>
            <a:grpSpLocks/>
          </p:cNvGrpSpPr>
          <p:nvPr/>
        </p:nvGrpSpPr>
        <p:grpSpPr bwMode="auto">
          <a:xfrm>
            <a:off x="1736738" y="1588369"/>
            <a:ext cx="8686694" cy="1464228"/>
            <a:chOff x="96" y="998"/>
            <a:chExt cx="5458" cy="920"/>
          </a:xfrm>
        </p:grpSpPr>
        <p:sp>
          <p:nvSpPr>
            <p:cNvPr id="2065" name="Rectangle 21"/>
            <p:cNvSpPr>
              <a:spLocks noChangeArrowheads="1"/>
            </p:cNvSpPr>
            <p:nvPr/>
          </p:nvSpPr>
          <p:spPr bwMode="auto">
            <a:xfrm>
              <a:off x="96" y="998"/>
              <a:ext cx="5458"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23850" indent="-323850" defTabSz="863600" eaLnBrk="0" hangingPunct="0">
                <a:defRPr kumimoji="1" sz="2200">
                  <a:solidFill>
                    <a:schemeClr val="hlink"/>
                  </a:solidFill>
                  <a:latin typeface="Tahoma" charset="0"/>
                  <a:ea typeface="宋体" charset="-122"/>
                </a:defRPr>
              </a:lvl1pPr>
              <a:lvl2pPr marL="742950" indent="-285750"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eaLnBrk="1" hangingPunct="1">
                <a:buSzPct val="60000"/>
              </a:pPr>
              <a:r>
                <a:rPr lang="zh-CN" altLang="en-US" sz="2607" b="1">
                  <a:solidFill>
                    <a:schemeClr val="tx1"/>
                  </a:solidFill>
                </a:rPr>
                <a:t>拉格朗日对偶函数</a:t>
              </a:r>
              <a:r>
                <a:rPr lang="en-US" altLang="zh-CN" sz="2607" b="1">
                  <a:solidFill>
                    <a:schemeClr val="tx1"/>
                  </a:solidFill>
                </a:rPr>
                <a:t>(lagrange dual function)</a:t>
              </a:r>
              <a:r>
                <a:rPr lang="zh-CN" altLang="en-US" sz="2607" b="1">
                  <a:solidFill>
                    <a:schemeClr val="tx1"/>
                  </a:solidFill>
                </a:rPr>
                <a:t> ：</a:t>
              </a:r>
            </a:p>
          </p:txBody>
        </p:sp>
        <p:graphicFrame>
          <p:nvGraphicFramePr>
            <p:cNvPr id="2055" name="Object 22"/>
            <p:cNvGraphicFramePr>
              <a:graphicFrameLocks noChangeAspect="1"/>
            </p:cNvGraphicFramePr>
            <p:nvPr/>
          </p:nvGraphicFramePr>
          <p:xfrm>
            <a:off x="408" y="1315"/>
            <a:ext cx="4992" cy="603"/>
          </p:xfrm>
          <a:graphic>
            <a:graphicData uri="http://schemas.openxmlformats.org/presentationml/2006/ole">
              <mc:AlternateContent xmlns:mc="http://schemas.openxmlformats.org/markup-compatibility/2006">
                <mc:Choice xmlns:v="urn:schemas-microsoft-com:vml" Requires="v">
                  <p:oleObj spid="_x0000_s3401" name="Equation" r:id="rId3" imgW="3619440" imgH="431640" progId="Equation.DSMT4">
                    <p:embed/>
                  </p:oleObj>
                </mc:Choice>
                <mc:Fallback>
                  <p:oleObj name="Equation" r:id="rId3" imgW="3619440" imgH="4316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 y="1315"/>
                          <a:ext cx="4992" cy="6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3" name="Group 31"/>
          <p:cNvGrpSpPr>
            <a:grpSpLocks/>
          </p:cNvGrpSpPr>
          <p:nvPr/>
        </p:nvGrpSpPr>
        <p:grpSpPr bwMode="auto">
          <a:xfrm>
            <a:off x="1728781" y="2960287"/>
            <a:ext cx="8686694" cy="956524"/>
            <a:chOff x="91" y="1860"/>
            <a:chExt cx="5458" cy="601"/>
          </a:xfrm>
        </p:grpSpPr>
        <p:sp>
          <p:nvSpPr>
            <p:cNvPr id="2064" name="Rectangle 3"/>
            <p:cNvSpPr>
              <a:spLocks noChangeArrowheads="1"/>
            </p:cNvSpPr>
            <p:nvPr/>
          </p:nvSpPr>
          <p:spPr bwMode="auto">
            <a:xfrm>
              <a:off x="91" y="1860"/>
              <a:ext cx="5458"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42900" indent="-342900" defTabSz="863600" eaLnBrk="0" hangingPunct="0">
                <a:defRPr kumimoji="1" sz="2200">
                  <a:solidFill>
                    <a:schemeClr val="hlink"/>
                  </a:solidFill>
                  <a:latin typeface="Tahoma" charset="0"/>
                  <a:ea typeface="宋体" charset="-122"/>
                </a:defRPr>
              </a:lvl1pPr>
              <a:lvl2pPr marL="701675" indent="-269875"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lvl="1" eaLnBrk="1" hangingPunct="1">
                <a:buSzPct val="60000"/>
                <a:buFont typeface="Wingdings" charset="2"/>
                <a:buNone/>
              </a:pPr>
              <a:r>
                <a:rPr lang="zh-CN" altLang="en-US" sz="2607" b="1">
                  <a:solidFill>
                    <a:schemeClr val="tx1"/>
                  </a:solidFill>
                </a:rPr>
                <a:t>若拉格朗日函数没有下界，则令</a:t>
              </a:r>
            </a:p>
          </p:txBody>
        </p:sp>
        <p:graphicFrame>
          <p:nvGraphicFramePr>
            <p:cNvPr id="2054" name="Object 23"/>
            <p:cNvGraphicFramePr>
              <a:graphicFrameLocks noChangeAspect="1"/>
            </p:cNvGraphicFramePr>
            <p:nvPr/>
          </p:nvGraphicFramePr>
          <p:xfrm>
            <a:off x="2313" y="2177"/>
            <a:ext cx="1138" cy="284"/>
          </p:xfrm>
          <a:graphic>
            <a:graphicData uri="http://schemas.openxmlformats.org/presentationml/2006/ole">
              <mc:AlternateContent xmlns:mc="http://schemas.openxmlformats.org/markup-compatibility/2006">
                <mc:Choice xmlns:v="urn:schemas-microsoft-com:vml" Requires="v">
                  <p:oleObj spid="_x0000_s3402" name="Equation" r:id="rId5" imgW="825480" imgH="203040" progId="Equation.DSMT4">
                    <p:embed/>
                  </p:oleObj>
                </mc:Choice>
                <mc:Fallback>
                  <p:oleObj name="Equation" r:id="rId5" imgW="82548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13" y="2177"/>
                          <a:ext cx="1138"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sp>
        <p:nvSpPr>
          <p:cNvPr id="109592" name="Rectangle 24"/>
          <p:cNvSpPr>
            <a:spLocks noChangeArrowheads="1"/>
          </p:cNvSpPr>
          <p:nvPr/>
        </p:nvSpPr>
        <p:spPr bwMode="auto">
          <a:xfrm>
            <a:off x="1728781" y="3970924"/>
            <a:ext cx="8685102" cy="531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23850" indent="-323850" defTabSz="863600" eaLnBrk="0" hangingPunct="0">
              <a:defRPr kumimoji="1" sz="2200">
                <a:solidFill>
                  <a:schemeClr val="hlink"/>
                </a:solidFill>
                <a:latin typeface="Tahoma" charset="0"/>
                <a:ea typeface="宋体" charset="-122"/>
              </a:defRPr>
            </a:lvl1pPr>
            <a:lvl2pPr marL="742950" indent="-285750"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eaLnBrk="1" hangingPunct="1">
              <a:buSzPct val="60000"/>
            </a:pPr>
            <a:r>
              <a:rPr lang="zh-CN" altLang="en-US" sz="2607" b="1" dirty="0">
                <a:solidFill>
                  <a:schemeClr val="tx1"/>
                </a:solidFill>
              </a:rPr>
              <a:t>拉格朗日对偶函数为</a:t>
            </a:r>
            <a:r>
              <a:rPr lang="zh-CN" altLang="en-US" sz="2607" b="1" dirty="0"/>
              <a:t>凹函数</a:t>
            </a:r>
            <a:r>
              <a:rPr lang="zh-CN" altLang="en-US" sz="2607" b="1" dirty="0">
                <a:solidFill>
                  <a:schemeClr val="tx1"/>
                </a:solidFill>
              </a:rPr>
              <a:t>。</a:t>
            </a:r>
          </a:p>
        </p:txBody>
      </p:sp>
      <p:grpSp>
        <p:nvGrpSpPr>
          <p:cNvPr id="4" name="Group 32"/>
          <p:cNvGrpSpPr>
            <a:grpSpLocks/>
          </p:cNvGrpSpPr>
          <p:nvPr/>
        </p:nvGrpSpPr>
        <p:grpSpPr bwMode="auto">
          <a:xfrm>
            <a:off x="1728781" y="4548657"/>
            <a:ext cx="8685102" cy="1028143"/>
            <a:chOff x="91" y="2858"/>
            <a:chExt cx="5457" cy="646"/>
          </a:xfrm>
        </p:grpSpPr>
        <p:sp>
          <p:nvSpPr>
            <p:cNvPr id="2063" name="Rectangle 25"/>
            <p:cNvSpPr>
              <a:spLocks noChangeArrowheads="1"/>
            </p:cNvSpPr>
            <p:nvPr/>
          </p:nvSpPr>
          <p:spPr bwMode="auto">
            <a:xfrm>
              <a:off x="91" y="2858"/>
              <a:ext cx="5457" cy="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23850" indent="-323850" defTabSz="863600" eaLnBrk="0" hangingPunct="0">
                <a:defRPr kumimoji="1" sz="2200">
                  <a:solidFill>
                    <a:schemeClr val="hlink"/>
                  </a:solidFill>
                  <a:latin typeface="Tahoma" charset="0"/>
                  <a:ea typeface="宋体" charset="-122"/>
                </a:defRPr>
              </a:lvl1pPr>
              <a:lvl2pPr marL="742950" indent="-285750"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eaLnBrk="1" hangingPunct="1">
                <a:buSzPct val="60000"/>
              </a:pPr>
              <a:r>
                <a:rPr lang="zh-CN" altLang="en-US" sz="2607" b="1">
                  <a:solidFill>
                    <a:schemeClr val="tx1"/>
                  </a:solidFill>
                </a:rPr>
                <a:t>对            和      ，若原最优化问题有最优值    ，则</a:t>
              </a:r>
            </a:p>
          </p:txBody>
        </p:sp>
        <p:graphicFrame>
          <p:nvGraphicFramePr>
            <p:cNvPr id="2050" name="Object 26"/>
            <p:cNvGraphicFramePr>
              <a:graphicFrameLocks noChangeAspect="1"/>
            </p:cNvGraphicFramePr>
            <p:nvPr>
              <p:extLst>
                <p:ext uri="{D42A27DB-BD31-4B8C-83A1-F6EECF244321}">
                  <p14:modId xmlns:p14="http://schemas.microsoft.com/office/powerpoint/2010/main" val="199148787"/>
                </p:ext>
              </p:extLst>
            </p:nvPr>
          </p:nvGraphicFramePr>
          <p:xfrm>
            <a:off x="319" y="2903"/>
            <a:ext cx="788" cy="248"/>
          </p:xfrm>
          <a:graphic>
            <a:graphicData uri="http://schemas.openxmlformats.org/presentationml/2006/ole">
              <mc:AlternateContent xmlns:mc="http://schemas.openxmlformats.org/markup-compatibility/2006">
                <mc:Choice xmlns:v="urn:schemas-microsoft-com:vml" Requires="v">
                  <p:oleObj spid="_x0000_s3403" name="Equation" r:id="rId7" imgW="571320" imgH="177480" progId="Equation.DSMT4">
                    <p:embed/>
                  </p:oleObj>
                </mc:Choice>
                <mc:Fallback>
                  <p:oleObj name="Equation" r:id="rId7" imgW="57132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 y="2903"/>
                          <a:ext cx="788"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1" name="Object 27"/>
            <p:cNvGraphicFramePr>
              <a:graphicFrameLocks noChangeAspect="1"/>
            </p:cNvGraphicFramePr>
            <p:nvPr>
              <p:extLst>
                <p:ext uri="{D42A27DB-BD31-4B8C-83A1-F6EECF244321}">
                  <p14:modId xmlns:p14="http://schemas.microsoft.com/office/powerpoint/2010/main" val="183970130"/>
                </p:ext>
              </p:extLst>
            </p:nvPr>
          </p:nvGraphicFramePr>
          <p:xfrm>
            <a:off x="1326" y="2903"/>
            <a:ext cx="350" cy="248"/>
          </p:xfrm>
          <a:graphic>
            <a:graphicData uri="http://schemas.openxmlformats.org/presentationml/2006/ole">
              <mc:AlternateContent xmlns:mc="http://schemas.openxmlformats.org/markup-compatibility/2006">
                <mc:Choice xmlns:v="urn:schemas-microsoft-com:vml" Requires="v">
                  <p:oleObj spid="_x0000_s3404" name="Equation" r:id="rId9" imgW="253800" imgH="177480" progId="Equation.DSMT4">
                    <p:embed/>
                  </p:oleObj>
                </mc:Choice>
                <mc:Fallback>
                  <p:oleObj name="Equation" r:id="rId9" imgW="253800" imgH="1774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26" y="2903"/>
                          <a:ext cx="350" cy="2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2" name="Object 28"/>
            <p:cNvGraphicFramePr>
              <a:graphicFrameLocks noChangeAspect="1"/>
            </p:cNvGraphicFramePr>
            <p:nvPr>
              <p:extLst>
                <p:ext uri="{D42A27DB-BD31-4B8C-83A1-F6EECF244321}">
                  <p14:modId xmlns:p14="http://schemas.microsoft.com/office/powerpoint/2010/main" val="868059132"/>
                </p:ext>
              </p:extLst>
            </p:nvPr>
          </p:nvGraphicFramePr>
          <p:xfrm>
            <a:off x="4195" y="2858"/>
            <a:ext cx="314" cy="283"/>
          </p:xfrm>
          <a:graphic>
            <a:graphicData uri="http://schemas.openxmlformats.org/presentationml/2006/ole">
              <mc:AlternateContent xmlns:mc="http://schemas.openxmlformats.org/markup-compatibility/2006">
                <mc:Choice xmlns:v="urn:schemas-microsoft-com:vml" Requires="v">
                  <p:oleObj spid="_x0000_s3405" name="Equation" r:id="rId11" imgW="228600" imgH="203040" progId="Equation.DSMT4">
                    <p:embed/>
                  </p:oleObj>
                </mc:Choice>
                <mc:Fallback>
                  <p:oleObj name="Equation" r:id="rId11" imgW="228600" imgH="20304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95" y="2858"/>
                          <a:ext cx="314" cy="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053" name="Object 29"/>
            <p:cNvGraphicFramePr>
              <a:graphicFrameLocks noChangeAspect="1"/>
            </p:cNvGraphicFramePr>
            <p:nvPr/>
          </p:nvGraphicFramePr>
          <p:xfrm>
            <a:off x="1860" y="3220"/>
            <a:ext cx="1121" cy="284"/>
          </p:xfrm>
          <a:graphic>
            <a:graphicData uri="http://schemas.openxmlformats.org/presentationml/2006/ole">
              <mc:AlternateContent xmlns:mc="http://schemas.openxmlformats.org/markup-compatibility/2006">
                <mc:Choice xmlns:v="urn:schemas-microsoft-com:vml" Requires="v">
                  <p:oleObj spid="_x0000_s3406" name="Equation" r:id="rId13" imgW="812520" imgH="203040" progId="Equation.DSMT4">
                    <p:embed/>
                  </p:oleObj>
                </mc:Choice>
                <mc:Fallback>
                  <p:oleObj name="Equation" r:id="rId13" imgW="812520" imgH="20304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60" y="3220"/>
                          <a:ext cx="1121"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pic>
        <p:nvPicPr>
          <p:cNvPr id="18" name="图片 17"/>
          <p:cNvPicPr>
            <a:picLocks noChangeAspect="1"/>
          </p:cNvPicPr>
          <p:nvPr/>
        </p:nvPicPr>
        <p:blipFill>
          <a:blip r:embed="rId15"/>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877133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1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9592"/>
                                        </p:tgtEl>
                                        <p:attrNameLst>
                                          <p:attrName>style.visibility</p:attrName>
                                        </p:attrNameLst>
                                      </p:cBhvr>
                                      <p:to>
                                        <p:strVal val="visible"/>
                                      </p:to>
                                    </p:set>
                                    <p:animEffect transition="in" filter="circle(in)">
                                      <p:cBhvr>
                                        <p:cTn id="17" dur="1000"/>
                                        <p:tgtEl>
                                          <p:spTgt spid="10959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6" presetClass="entr" presetSubtype="16"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9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9" name="Object 10"/>
          <p:cNvGraphicFramePr>
            <a:graphicFrameLocks noChangeAspect="1"/>
          </p:cNvGraphicFramePr>
          <p:nvPr/>
        </p:nvGraphicFramePr>
        <p:xfrm>
          <a:off x="2968600" y="2237723"/>
          <a:ext cx="5985830" cy="2669034"/>
        </p:xfrm>
        <a:graphic>
          <a:graphicData uri="http://schemas.openxmlformats.org/presentationml/2006/ole">
            <mc:AlternateContent xmlns:mc="http://schemas.openxmlformats.org/markup-compatibility/2006">
              <mc:Choice xmlns:v="urn:schemas-microsoft-com:vml" Requires="v">
                <p:oleObj spid="_x0000_s4383" name="Equation" r:id="rId3" imgW="2717640" imgH="1193760" progId="Equation.DSMT4">
                  <p:embed/>
                </p:oleObj>
              </mc:Choice>
              <mc:Fallback>
                <p:oleObj name="Equation" r:id="rId3" imgW="2717640" imgH="119376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8600" y="2237723"/>
                        <a:ext cx="5985830" cy="26690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7663" name="Rectangle 3"/>
          <p:cNvSpPr>
            <a:spLocks noChangeArrowheads="1"/>
          </p:cNvSpPr>
          <p:nvPr/>
        </p:nvSpPr>
        <p:spPr bwMode="auto">
          <a:xfrm>
            <a:off x="1921359" y="4944954"/>
            <a:ext cx="8686694" cy="506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23850" indent="-323850" defTabSz="863600" eaLnBrk="0" hangingPunct="0">
              <a:defRPr kumimoji="1" sz="2200">
                <a:solidFill>
                  <a:schemeClr val="hlink"/>
                </a:solidFill>
                <a:latin typeface="Tahoma" charset="0"/>
                <a:ea typeface="宋体" charset="-122"/>
              </a:defRPr>
            </a:lvl1pPr>
            <a:lvl2pPr marL="742950" indent="-285750"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eaLnBrk="1" hangingPunct="1">
              <a:buSzPct val="60000"/>
              <a:buFont typeface="Wingdings" charset="2"/>
              <a:buNone/>
            </a:pPr>
            <a:r>
              <a:rPr lang="zh-CN" altLang="en-US" sz="2306" b="1">
                <a:solidFill>
                  <a:schemeClr val="tx1"/>
                </a:solidFill>
              </a:rPr>
              <a:t>	因此，   是                   的最优解。</a:t>
            </a:r>
            <a:endParaRPr lang="en-US" altLang="zh-CN" sz="2306" b="1">
              <a:solidFill>
                <a:schemeClr val="tx1"/>
              </a:solidFill>
            </a:endParaRPr>
          </a:p>
        </p:txBody>
      </p:sp>
      <p:sp>
        <p:nvSpPr>
          <p:cNvPr id="27662" name="Rectangle 4"/>
          <p:cNvSpPr>
            <a:spLocks noChangeArrowheads="1"/>
          </p:cNvSpPr>
          <p:nvPr/>
        </p:nvSpPr>
        <p:spPr bwMode="auto">
          <a:xfrm>
            <a:off x="1733555" y="1516750"/>
            <a:ext cx="8686694" cy="82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23850" indent="-323850" defTabSz="863600" eaLnBrk="0" hangingPunct="0">
              <a:defRPr kumimoji="1" sz="2200">
                <a:solidFill>
                  <a:schemeClr val="hlink"/>
                </a:solidFill>
                <a:latin typeface="Tahoma" charset="0"/>
                <a:ea typeface="宋体" charset="-122"/>
              </a:defRPr>
            </a:lvl1pPr>
            <a:lvl2pPr marL="742950" indent="-285750"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eaLnBrk="1" hangingPunct="1">
              <a:buSzPct val="60000"/>
            </a:pPr>
            <a:r>
              <a:rPr lang="zh-CN" altLang="en-US" sz="2306" b="1">
                <a:solidFill>
                  <a:schemeClr val="tx1"/>
                </a:solidFill>
              </a:rPr>
              <a:t>设     为原始优化问题的最优解，           为对偶问题的最优解，若两者具有强对偶性，则</a:t>
            </a:r>
            <a:endParaRPr lang="en-US" altLang="zh-CN" sz="2306" b="1">
              <a:solidFill>
                <a:schemeClr val="tx1"/>
              </a:solidFill>
            </a:endParaRPr>
          </a:p>
        </p:txBody>
      </p:sp>
      <p:graphicFrame>
        <p:nvGraphicFramePr>
          <p:cNvPr id="27651" name="Object 5"/>
          <p:cNvGraphicFramePr>
            <a:graphicFrameLocks noChangeAspect="1"/>
          </p:cNvGraphicFramePr>
          <p:nvPr>
            <p:extLst>
              <p:ext uri="{D42A27DB-BD31-4B8C-83A1-F6EECF244321}">
                <p14:modId xmlns:p14="http://schemas.microsoft.com/office/powerpoint/2010/main" val="1462490228"/>
              </p:ext>
            </p:extLst>
          </p:nvPr>
        </p:nvGraphicFramePr>
        <p:xfrm>
          <a:off x="2187926" y="1480144"/>
          <a:ext cx="362874" cy="455184"/>
        </p:xfrm>
        <a:graphic>
          <a:graphicData uri="http://schemas.openxmlformats.org/presentationml/2006/ole">
            <mc:AlternateContent xmlns:mc="http://schemas.openxmlformats.org/markup-compatibility/2006">
              <mc:Choice xmlns:v="urn:schemas-microsoft-com:vml" Requires="v">
                <p:oleObj spid="_x0000_s4384" name="Equation" r:id="rId5" imgW="164880" imgH="203040" progId="Equation.DSMT4">
                  <p:embed/>
                </p:oleObj>
              </mc:Choice>
              <mc:Fallback>
                <p:oleObj name="Equation" r:id="rId5" imgW="16488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7926" y="1480144"/>
                        <a:ext cx="362874" cy="45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7652" name="Object 6"/>
          <p:cNvGraphicFramePr>
            <a:graphicFrameLocks noChangeAspect="1"/>
          </p:cNvGraphicFramePr>
          <p:nvPr>
            <p:extLst>
              <p:ext uri="{D42A27DB-BD31-4B8C-83A1-F6EECF244321}">
                <p14:modId xmlns:p14="http://schemas.microsoft.com/office/powerpoint/2010/main" val="1344182904"/>
              </p:ext>
            </p:extLst>
          </p:nvPr>
        </p:nvGraphicFramePr>
        <p:xfrm>
          <a:off x="5888383" y="1488102"/>
          <a:ext cx="1091805" cy="510888"/>
        </p:xfrm>
        <a:graphic>
          <a:graphicData uri="http://schemas.openxmlformats.org/presentationml/2006/ole">
            <mc:AlternateContent xmlns:mc="http://schemas.openxmlformats.org/markup-compatibility/2006">
              <mc:Choice xmlns:v="urn:schemas-microsoft-com:vml" Requires="v">
                <p:oleObj spid="_x0000_s4385" name="Equation" r:id="rId7" imgW="495000" imgH="228600" progId="Equation.DSMT4">
                  <p:embed/>
                </p:oleObj>
              </mc:Choice>
              <mc:Fallback>
                <p:oleObj name="Equation" r:id="rId7" imgW="49500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8383" y="1488102"/>
                        <a:ext cx="1091805" cy="510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7661" name="Rectangle 12"/>
          <p:cNvSpPr>
            <a:spLocks noChangeArrowheads="1"/>
          </p:cNvSpPr>
          <p:nvPr/>
        </p:nvSpPr>
        <p:spPr bwMode="auto">
          <a:xfrm>
            <a:off x="1924542" y="5559294"/>
            <a:ext cx="8686694" cy="504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23850" indent="-323850" defTabSz="863600" eaLnBrk="0" hangingPunct="0">
              <a:defRPr kumimoji="1" sz="2200">
                <a:solidFill>
                  <a:schemeClr val="hlink"/>
                </a:solidFill>
                <a:latin typeface="Tahoma" charset="0"/>
                <a:ea typeface="宋体" charset="-122"/>
              </a:defRPr>
            </a:lvl1pPr>
            <a:lvl2pPr marL="742950" indent="-285750"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eaLnBrk="1" hangingPunct="1">
              <a:buSzPct val="60000"/>
              <a:buFont typeface="Wingdings" charset="2"/>
              <a:buNone/>
            </a:pPr>
            <a:r>
              <a:rPr lang="zh-CN" altLang="en-US" sz="2306" b="1">
                <a:solidFill>
                  <a:schemeClr val="tx1"/>
                </a:solidFill>
              </a:rPr>
              <a:t>	可得</a:t>
            </a:r>
            <a:endParaRPr lang="en-US" altLang="zh-CN" sz="2306" b="1">
              <a:solidFill>
                <a:schemeClr val="tx1"/>
              </a:solidFill>
            </a:endParaRPr>
          </a:p>
        </p:txBody>
      </p:sp>
      <p:graphicFrame>
        <p:nvGraphicFramePr>
          <p:cNvPr id="61447" name="Object 5"/>
          <p:cNvGraphicFramePr>
            <a:graphicFrameLocks noChangeAspect="1"/>
          </p:cNvGraphicFramePr>
          <p:nvPr/>
        </p:nvGraphicFramePr>
        <p:xfrm>
          <a:off x="3135713" y="4873334"/>
          <a:ext cx="362874" cy="455184"/>
        </p:xfrm>
        <a:graphic>
          <a:graphicData uri="http://schemas.openxmlformats.org/presentationml/2006/ole">
            <mc:AlternateContent xmlns:mc="http://schemas.openxmlformats.org/markup-compatibility/2006">
              <mc:Choice xmlns:v="urn:schemas-microsoft-com:vml" Requires="v">
                <p:oleObj spid="_x0000_s4386" name="Equation" r:id="rId9" imgW="164880" imgH="203040" progId="Equation.DSMT4">
                  <p:embed/>
                </p:oleObj>
              </mc:Choice>
              <mc:Fallback>
                <p:oleObj name="Equation" r:id="rId9" imgW="16488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5713" y="4873334"/>
                        <a:ext cx="362874" cy="455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61448" name="Object 10"/>
          <p:cNvGraphicFramePr>
            <a:graphicFrameLocks noChangeAspect="1"/>
          </p:cNvGraphicFramePr>
          <p:nvPr/>
        </p:nvGraphicFramePr>
        <p:xfrm>
          <a:off x="3851912" y="4938588"/>
          <a:ext cx="1594736" cy="512480"/>
        </p:xfrm>
        <a:graphic>
          <a:graphicData uri="http://schemas.openxmlformats.org/presentationml/2006/ole">
            <mc:AlternateContent xmlns:mc="http://schemas.openxmlformats.org/markup-compatibility/2006">
              <mc:Choice xmlns:v="urn:schemas-microsoft-com:vml" Requires="v">
                <p:oleObj spid="_x0000_s4387" name="Equation" r:id="rId10" imgW="723600" imgH="228600" progId="Equation.DSMT4">
                  <p:embed/>
                </p:oleObj>
              </mc:Choice>
              <mc:Fallback>
                <p:oleObj name="Equation" r:id="rId10" imgW="72360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51912" y="4938588"/>
                        <a:ext cx="1594736" cy="5124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18" name="Object 10"/>
          <p:cNvGraphicFramePr>
            <a:graphicFrameLocks noChangeAspect="1"/>
          </p:cNvGraphicFramePr>
          <p:nvPr/>
        </p:nvGraphicFramePr>
        <p:xfrm>
          <a:off x="3280544" y="5306236"/>
          <a:ext cx="5578392" cy="966073"/>
        </p:xfrm>
        <a:graphic>
          <a:graphicData uri="http://schemas.openxmlformats.org/presentationml/2006/ole">
            <mc:AlternateContent xmlns:mc="http://schemas.openxmlformats.org/markup-compatibility/2006">
              <mc:Choice xmlns:v="urn:schemas-microsoft-com:vml" Requires="v">
                <p:oleObj spid="_x0000_s4388" name="Equation" r:id="rId12" imgW="2527200" imgH="431640" progId="Equation.DSMT4">
                  <p:embed/>
                </p:oleObj>
              </mc:Choice>
              <mc:Fallback>
                <p:oleObj name="Equation" r:id="rId12" imgW="2527200" imgH="43164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80544" y="5306236"/>
                        <a:ext cx="5578392" cy="9660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14" name="图片 13"/>
          <p:cNvPicPr>
            <a:picLocks noChangeAspect="1"/>
          </p:cNvPicPr>
          <p:nvPr/>
        </p:nvPicPr>
        <p:blipFill>
          <a:blip r:embed="rId14"/>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650264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7652"/>
                                        </p:tgtEl>
                                        <p:attrNameLst>
                                          <p:attrName>style.visibility</p:attrName>
                                        </p:attrNameLst>
                                      </p:cBhvr>
                                      <p:to>
                                        <p:strVal val="visible"/>
                                      </p:to>
                                    </p:set>
                                    <p:animEffect transition="in" filter="checkerboard(across)">
                                      <p:cBhvr>
                                        <p:cTn id="7" dur="500"/>
                                        <p:tgtEl>
                                          <p:spTgt spid="27652"/>
                                        </p:tgtEl>
                                      </p:cBhvr>
                                    </p:animEffect>
                                  </p:childTnLst>
                                </p:cTn>
                              </p:par>
                              <p:par>
                                <p:cTn id="8" presetID="5" presetClass="entr" presetSubtype="10" fill="hold" nodeType="withEffect">
                                  <p:stCondLst>
                                    <p:cond delay="0"/>
                                  </p:stCondLst>
                                  <p:childTnLst>
                                    <p:set>
                                      <p:cBhvr>
                                        <p:cTn id="9" dur="1" fill="hold">
                                          <p:stCondLst>
                                            <p:cond delay="0"/>
                                          </p:stCondLst>
                                        </p:cTn>
                                        <p:tgtEl>
                                          <p:spTgt spid="27651"/>
                                        </p:tgtEl>
                                        <p:attrNameLst>
                                          <p:attrName>style.visibility</p:attrName>
                                        </p:attrNameLst>
                                      </p:cBhvr>
                                      <p:to>
                                        <p:strVal val="visible"/>
                                      </p:to>
                                    </p:set>
                                    <p:animEffect transition="in" filter="checkerboard(across)">
                                      <p:cBhvr>
                                        <p:cTn id="10" dur="500"/>
                                        <p:tgtEl>
                                          <p:spTgt spid="2765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7662"/>
                                        </p:tgtEl>
                                        <p:attrNameLst>
                                          <p:attrName>style.visibility</p:attrName>
                                        </p:attrNameLst>
                                      </p:cBhvr>
                                      <p:to>
                                        <p:strVal val="visible"/>
                                      </p:to>
                                    </p:set>
                                    <p:animEffect transition="in" filter="checkerboard(across)">
                                      <p:cBhvr>
                                        <p:cTn id="13" dur="500"/>
                                        <p:tgtEl>
                                          <p:spTgt spid="2766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nodeType="clickEffect">
                                  <p:stCondLst>
                                    <p:cond delay="0"/>
                                  </p:stCondLst>
                                  <p:childTnLst>
                                    <p:set>
                                      <p:cBhvr>
                                        <p:cTn id="17" dur="1" fill="hold">
                                          <p:stCondLst>
                                            <p:cond delay="0"/>
                                          </p:stCondLst>
                                        </p:cTn>
                                        <p:tgtEl>
                                          <p:spTgt spid="61449"/>
                                        </p:tgtEl>
                                        <p:attrNameLst>
                                          <p:attrName>style.visibility</p:attrName>
                                        </p:attrNameLst>
                                      </p:cBhvr>
                                      <p:to>
                                        <p:strVal val="visible"/>
                                      </p:to>
                                    </p:set>
                                    <p:animEffect transition="in" filter="checkerboard(across)">
                                      <p:cBhvr>
                                        <p:cTn id="18" dur="500"/>
                                        <p:tgtEl>
                                          <p:spTgt spid="61449"/>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grpId="0" nodeType="clickEffect">
                                  <p:stCondLst>
                                    <p:cond delay="0"/>
                                  </p:stCondLst>
                                  <p:childTnLst>
                                    <p:set>
                                      <p:cBhvr>
                                        <p:cTn id="22" dur="1" fill="hold">
                                          <p:stCondLst>
                                            <p:cond delay="0"/>
                                          </p:stCondLst>
                                        </p:cTn>
                                        <p:tgtEl>
                                          <p:spTgt spid="27663"/>
                                        </p:tgtEl>
                                        <p:attrNameLst>
                                          <p:attrName>style.visibility</p:attrName>
                                        </p:attrNameLst>
                                      </p:cBhvr>
                                      <p:to>
                                        <p:strVal val="visible"/>
                                      </p:to>
                                    </p:set>
                                    <p:animEffect transition="in" filter="checkerboard(across)">
                                      <p:cBhvr>
                                        <p:cTn id="23" dur="500"/>
                                        <p:tgtEl>
                                          <p:spTgt spid="27663"/>
                                        </p:tgtEl>
                                      </p:cBhvr>
                                    </p:animEffect>
                                  </p:childTnLst>
                                </p:cTn>
                              </p:par>
                              <p:par>
                                <p:cTn id="24" presetID="5" presetClass="entr" presetSubtype="10" fill="hold" nodeType="withEffect">
                                  <p:stCondLst>
                                    <p:cond delay="0"/>
                                  </p:stCondLst>
                                  <p:childTnLst>
                                    <p:set>
                                      <p:cBhvr>
                                        <p:cTn id="25" dur="1" fill="hold">
                                          <p:stCondLst>
                                            <p:cond delay="0"/>
                                          </p:stCondLst>
                                        </p:cTn>
                                        <p:tgtEl>
                                          <p:spTgt spid="61448"/>
                                        </p:tgtEl>
                                        <p:attrNameLst>
                                          <p:attrName>style.visibility</p:attrName>
                                        </p:attrNameLst>
                                      </p:cBhvr>
                                      <p:to>
                                        <p:strVal val="visible"/>
                                      </p:to>
                                    </p:set>
                                    <p:animEffect transition="in" filter="checkerboard(across)">
                                      <p:cBhvr>
                                        <p:cTn id="26" dur="500"/>
                                        <p:tgtEl>
                                          <p:spTgt spid="61448"/>
                                        </p:tgtEl>
                                      </p:cBhvr>
                                    </p:animEffect>
                                  </p:childTnLst>
                                </p:cTn>
                              </p:par>
                              <p:par>
                                <p:cTn id="27" presetID="5" presetClass="entr" presetSubtype="10" fill="hold" nodeType="withEffect">
                                  <p:stCondLst>
                                    <p:cond delay="0"/>
                                  </p:stCondLst>
                                  <p:childTnLst>
                                    <p:set>
                                      <p:cBhvr>
                                        <p:cTn id="28" dur="1" fill="hold">
                                          <p:stCondLst>
                                            <p:cond delay="0"/>
                                          </p:stCondLst>
                                        </p:cTn>
                                        <p:tgtEl>
                                          <p:spTgt spid="61447"/>
                                        </p:tgtEl>
                                        <p:attrNameLst>
                                          <p:attrName>style.visibility</p:attrName>
                                        </p:attrNameLst>
                                      </p:cBhvr>
                                      <p:to>
                                        <p:strVal val="visible"/>
                                      </p:to>
                                    </p:set>
                                    <p:animEffect transition="in" filter="checkerboard(across)">
                                      <p:cBhvr>
                                        <p:cTn id="29" dur="500"/>
                                        <p:tgtEl>
                                          <p:spTgt spid="6144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grpId="0" nodeType="clickEffect">
                                  <p:stCondLst>
                                    <p:cond delay="0"/>
                                  </p:stCondLst>
                                  <p:childTnLst>
                                    <p:set>
                                      <p:cBhvr>
                                        <p:cTn id="33" dur="1" fill="hold">
                                          <p:stCondLst>
                                            <p:cond delay="0"/>
                                          </p:stCondLst>
                                        </p:cTn>
                                        <p:tgtEl>
                                          <p:spTgt spid="27661"/>
                                        </p:tgtEl>
                                        <p:attrNameLst>
                                          <p:attrName>style.visibility</p:attrName>
                                        </p:attrNameLst>
                                      </p:cBhvr>
                                      <p:to>
                                        <p:strVal val="visible"/>
                                      </p:to>
                                    </p:set>
                                    <p:animEffect transition="in" filter="checkerboard(across)">
                                      <p:cBhvr>
                                        <p:cTn id="34" dur="500"/>
                                        <p:tgtEl>
                                          <p:spTgt spid="27661"/>
                                        </p:tgtEl>
                                      </p:cBhvr>
                                    </p:animEffect>
                                  </p:childTnLst>
                                </p:cTn>
                              </p:par>
                              <p:par>
                                <p:cTn id="35" presetID="5" presetClass="entr" presetSubtype="1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checkerboard(across)">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63" grpId="0"/>
      <p:bldP spid="27662" grpId="0"/>
      <p:bldP spid="2766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5" name="Rectangle 3"/>
          <p:cNvSpPr>
            <a:spLocks noGrp="1" noChangeArrowheads="1"/>
          </p:cNvSpPr>
          <p:nvPr>
            <p:ph type="title"/>
          </p:nvPr>
        </p:nvSpPr>
        <p:spPr/>
        <p:txBody>
          <a:bodyPr/>
          <a:lstStyle/>
          <a:p>
            <a:pPr eaLnBrk="1" hangingPunct="1"/>
            <a:r>
              <a:rPr lang="en-US" altLang="zh-CN" sz="3609"/>
              <a:t>KKT</a:t>
            </a:r>
            <a:r>
              <a:rPr lang="zh-CN" altLang="en-US" sz="3609"/>
              <a:t>优化条件</a:t>
            </a:r>
          </a:p>
        </p:txBody>
      </p:sp>
      <p:grpSp>
        <p:nvGrpSpPr>
          <p:cNvPr id="29706" name="Group 14"/>
          <p:cNvGrpSpPr>
            <a:grpSpLocks/>
          </p:cNvGrpSpPr>
          <p:nvPr/>
        </p:nvGrpSpPr>
        <p:grpSpPr bwMode="auto">
          <a:xfrm>
            <a:off x="1733555" y="1494468"/>
            <a:ext cx="8874497" cy="4559798"/>
            <a:chOff x="94" y="939"/>
            <a:chExt cx="5576" cy="2865"/>
          </a:xfrm>
        </p:grpSpPr>
        <p:sp>
          <p:nvSpPr>
            <p:cNvPr id="29708" name="Rectangle 2"/>
            <p:cNvSpPr>
              <a:spLocks noChangeArrowheads="1"/>
            </p:cNvSpPr>
            <p:nvPr/>
          </p:nvSpPr>
          <p:spPr bwMode="auto">
            <a:xfrm>
              <a:off x="94" y="953"/>
              <a:ext cx="5458" cy="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6614" tIns="43306" rIns="86614" bIns="43306"/>
            <a:lstStyle>
              <a:lvl1pPr marL="323850" indent="-323850" defTabSz="863600" eaLnBrk="0" hangingPunct="0">
                <a:defRPr kumimoji="1" sz="2200">
                  <a:solidFill>
                    <a:schemeClr val="hlink"/>
                  </a:solidFill>
                  <a:latin typeface="Tahoma" charset="0"/>
                  <a:ea typeface="宋体" charset="-122"/>
                </a:defRPr>
              </a:lvl1pPr>
              <a:lvl2pPr marL="742950" indent="-285750" defTabSz="863600" eaLnBrk="0" hangingPunct="0">
                <a:defRPr kumimoji="1" sz="2200">
                  <a:solidFill>
                    <a:schemeClr val="hlink"/>
                  </a:solidFill>
                  <a:latin typeface="Tahoma" charset="0"/>
                  <a:ea typeface="宋体" charset="-122"/>
                </a:defRPr>
              </a:lvl2pPr>
              <a:lvl3pPr marL="1143000" indent="-228600" defTabSz="863600" eaLnBrk="0" hangingPunct="0">
                <a:defRPr kumimoji="1" sz="2200">
                  <a:solidFill>
                    <a:schemeClr val="hlink"/>
                  </a:solidFill>
                  <a:latin typeface="Tahoma" charset="0"/>
                  <a:ea typeface="宋体" charset="-122"/>
                </a:defRPr>
              </a:lvl3pPr>
              <a:lvl4pPr marL="1600200" indent="-228600" defTabSz="863600" eaLnBrk="0" hangingPunct="0">
                <a:defRPr kumimoji="1" sz="2200">
                  <a:solidFill>
                    <a:schemeClr val="hlink"/>
                  </a:solidFill>
                  <a:latin typeface="Tahoma" charset="0"/>
                  <a:ea typeface="宋体" charset="-122"/>
                </a:defRPr>
              </a:lvl4pPr>
              <a:lvl5pPr marL="2057400" indent="-228600" defTabSz="863600" eaLnBrk="0" hangingPunct="0">
                <a:defRPr kumimoji="1" sz="2200">
                  <a:solidFill>
                    <a:schemeClr val="hlink"/>
                  </a:solidFill>
                  <a:latin typeface="Tahoma" charset="0"/>
                  <a:ea typeface="宋体" charset="-122"/>
                </a:defRPr>
              </a:lvl5pPr>
              <a:lvl6pPr marL="25146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6pPr>
              <a:lvl7pPr marL="29718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7pPr>
              <a:lvl8pPr marL="34290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8pPr>
              <a:lvl9pPr marL="3886200" indent="-228600" defTabSz="863600" eaLnBrk="0" fontAlgn="base" hangingPunct="0">
                <a:spcBef>
                  <a:spcPct val="20000"/>
                </a:spcBef>
                <a:spcAft>
                  <a:spcPct val="0"/>
                </a:spcAft>
                <a:buClr>
                  <a:schemeClr val="folHlink"/>
                </a:buClr>
                <a:buSzPct val="50000"/>
                <a:buFont typeface="Wingdings" charset="2"/>
                <a:buChar char="n"/>
                <a:defRPr kumimoji="1" sz="2200">
                  <a:solidFill>
                    <a:schemeClr val="hlink"/>
                  </a:solidFill>
                  <a:latin typeface="Tahoma" charset="0"/>
                  <a:ea typeface="宋体" charset="-122"/>
                </a:defRPr>
              </a:lvl9pPr>
            </a:lstStyle>
            <a:p>
              <a:pPr eaLnBrk="1" hangingPunct="1">
                <a:lnSpc>
                  <a:spcPct val="115000"/>
                </a:lnSpc>
                <a:buSzPct val="60000"/>
              </a:pPr>
              <a:r>
                <a:rPr lang="zh-CN" altLang="en-US" sz="2306" b="1">
                  <a:solidFill>
                    <a:schemeClr val="tx1"/>
                  </a:solidFill>
                </a:rPr>
                <a:t>设优化问题中，函数                                                 可微。设     为原始优化问题的最优解，           为对偶问题的最优解，且两者具有强对偶性，则                   满足如下条件：</a:t>
              </a:r>
              <a:endParaRPr lang="en-US" altLang="zh-CN" sz="2306" b="1">
                <a:solidFill>
                  <a:schemeClr val="tx1"/>
                </a:solidFill>
              </a:endParaRPr>
            </a:p>
          </p:txBody>
        </p:sp>
        <p:graphicFrame>
          <p:nvGraphicFramePr>
            <p:cNvPr id="29698" name="Object 5"/>
            <p:cNvGraphicFramePr>
              <a:graphicFrameLocks noChangeAspect="1"/>
            </p:cNvGraphicFramePr>
            <p:nvPr/>
          </p:nvGraphicFramePr>
          <p:xfrm>
            <a:off x="5443" y="939"/>
            <a:ext cx="227" cy="286"/>
          </p:xfrm>
          <a:graphic>
            <a:graphicData uri="http://schemas.openxmlformats.org/presentationml/2006/ole">
              <mc:AlternateContent xmlns:mc="http://schemas.openxmlformats.org/markup-compatibility/2006">
                <mc:Choice xmlns:v="urn:schemas-microsoft-com:vml" Requires="v">
                  <p:oleObj spid="_x0000_s5345" name="Equation" r:id="rId3" imgW="164880" imgH="203040" progId="Equation.DSMT4">
                    <p:embed/>
                  </p:oleObj>
                </mc:Choice>
                <mc:Fallback>
                  <p:oleObj name="Equation" r:id="rId3" imgW="164880" imgH="20304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3" y="939"/>
                          <a:ext cx="227" cy="2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9699" name="Object 6"/>
            <p:cNvGraphicFramePr>
              <a:graphicFrameLocks noChangeAspect="1"/>
            </p:cNvGraphicFramePr>
            <p:nvPr/>
          </p:nvGraphicFramePr>
          <p:xfrm>
            <a:off x="2467" y="1207"/>
            <a:ext cx="686" cy="321"/>
          </p:xfrm>
          <a:graphic>
            <a:graphicData uri="http://schemas.openxmlformats.org/presentationml/2006/ole">
              <mc:AlternateContent xmlns:mc="http://schemas.openxmlformats.org/markup-compatibility/2006">
                <mc:Choice xmlns:v="urn:schemas-microsoft-com:vml" Requires="v">
                  <p:oleObj spid="_x0000_s5346" name="Equation" r:id="rId5" imgW="495000" imgH="228600" progId="Equation.DSMT4">
                    <p:embed/>
                  </p:oleObj>
                </mc:Choice>
                <mc:Fallback>
                  <p:oleObj name="Equation" r:id="rId5" imgW="49500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7" y="1207"/>
                          <a:ext cx="686" cy="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9700" name="Object 8"/>
            <p:cNvGraphicFramePr>
              <a:graphicFrameLocks noChangeAspect="1"/>
            </p:cNvGraphicFramePr>
            <p:nvPr>
              <p:extLst>
                <p:ext uri="{D42A27DB-BD31-4B8C-83A1-F6EECF244321}">
                  <p14:modId xmlns:p14="http://schemas.microsoft.com/office/powerpoint/2010/main" val="1565997740"/>
                </p:ext>
              </p:extLst>
            </p:nvPr>
          </p:nvGraphicFramePr>
          <p:xfrm>
            <a:off x="1833" y="953"/>
            <a:ext cx="2566" cy="339"/>
          </p:xfrm>
          <a:graphic>
            <a:graphicData uri="http://schemas.openxmlformats.org/presentationml/2006/ole">
              <mc:AlternateContent xmlns:mc="http://schemas.openxmlformats.org/markup-compatibility/2006">
                <mc:Choice xmlns:v="urn:schemas-microsoft-com:vml" Requires="v">
                  <p:oleObj spid="_x0000_s5347" name="Equation" r:id="rId7" imgW="1854000" imgH="241200" progId="Equation.DSMT4">
                    <p:embed/>
                  </p:oleObj>
                </mc:Choice>
                <mc:Fallback>
                  <p:oleObj name="Equation" r:id="rId7" imgW="1854000" imgH="2412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3" y="953"/>
                          <a:ext cx="2566" cy="3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9701" name="Object 10"/>
            <p:cNvGraphicFramePr>
              <a:graphicFrameLocks noChangeAspect="1"/>
            </p:cNvGraphicFramePr>
            <p:nvPr/>
          </p:nvGraphicFramePr>
          <p:xfrm>
            <a:off x="318" y="1769"/>
            <a:ext cx="3646" cy="2035"/>
          </p:xfrm>
          <a:graphic>
            <a:graphicData uri="http://schemas.openxmlformats.org/presentationml/2006/ole">
              <mc:AlternateContent xmlns:mc="http://schemas.openxmlformats.org/markup-compatibility/2006">
                <mc:Choice xmlns:v="urn:schemas-microsoft-com:vml" Requires="v">
                  <p:oleObj spid="_x0000_s5348" name="Equation" r:id="rId9" imgW="2628720" imgH="1447560" progId="Equation.DSMT4">
                    <p:embed/>
                  </p:oleObj>
                </mc:Choice>
                <mc:Fallback>
                  <p:oleObj name="Equation" r:id="rId9" imgW="2628720" imgH="144756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8" y="1769"/>
                          <a:ext cx="3646" cy="20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29702" name="Object 11"/>
            <p:cNvGraphicFramePr>
              <a:graphicFrameLocks noChangeAspect="1"/>
            </p:cNvGraphicFramePr>
            <p:nvPr/>
          </p:nvGraphicFramePr>
          <p:xfrm>
            <a:off x="2019" y="1429"/>
            <a:ext cx="949" cy="322"/>
          </p:xfrm>
          <a:graphic>
            <a:graphicData uri="http://schemas.openxmlformats.org/presentationml/2006/ole">
              <mc:AlternateContent xmlns:mc="http://schemas.openxmlformats.org/markup-compatibility/2006">
                <mc:Choice xmlns:v="urn:schemas-microsoft-com:vml" Requires="v">
                  <p:oleObj spid="_x0000_s5349" name="Equation" r:id="rId11" imgW="685800" imgH="228600" progId="Equation.DSMT4">
                    <p:embed/>
                  </p:oleObj>
                </mc:Choice>
                <mc:Fallback>
                  <p:oleObj name="Equation" r:id="rId11" imgW="685800" imgH="2286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19" y="1429"/>
                          <a:ext cx="949" cy="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pic>
        <p:nvPicPr>
          <p:cNvPr id="13" name="图片 12"/>
          <p:cNvPicPr>
            <a:picLocks noChangeAspect="1"/>
          </p:cNvPicPr>
          <p:nvPr/>
        </p:nvPicPr>
        <p:blipFill>
          <a:blip r:embed="rId1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6374438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导数</a:t>
            </a:r>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r>
              <a:rPr kumimoji="1" lang="zh-CN" altLang="en-US" dirty="0" smtClean="0"/>
              <a:t>几何意义：</a:t>
            </a:r>
            <a:endParaRPr kumimoji="1" lang="en-US" altLang="zh-CN" dirty="0" smtClean="0"/>
          </a:p>
          <a:p>
            <a:pPr lvl="1"/>
            <a:endParaRPr kumimoji="1" lang="en-US" altLang="zh-CN" dirty="0" smtClean="0"/>
          </a:p>
          <a:p>
            <a:endParaRPr kumimoji="1" lang="zh-CN" altLang="en-US" dirty="0"/>
          </a:p>
        </p:txBody>
      </p:sp>
      <p:pic>
        <p:nvPicPr>
          <p:cNvPr id="4" name="图片 3"/>
          <p:cNvPicPr>
            <a:picLocks noChangeAspect="1"/>
          </p:cNvPicPr>
          <p:nvPr/>
        </p:nvPicPr>
        <p:blipFill>
          <a:blip r:embed="rId2"/>
          <a:stretch>
            <a:fillRect/>
          </a:stretch>
        </p:blipFill>
        <p:spPr>
          <a:xfrm>
            <a:off x="1600200" y="2359961"/>
            <a:ext cx="8991600" cy="1062644"/>
          </a:xfrm>
          <a:prstGeom prst="rect">
            <a:avLst/>
          </a:prstGeom>
        </p:spPr>
      </p:pic>
      <p:pic>
        <p:nvPicPr>
          <p:cNvPr id="5" name="图片 4"/>
          <p:cNvPicPr>
            <a:picLocks noChangeAspect="1"/>
          </p:cNvPicPr>
          <p:nvPr/>
        </p:nvPicPr>
        <p:blipFill>
          <a:blip r:embed="rId3"/>
          <a:stretch>
            <a:fillRect/>
          </a:stretch>
        </p:blipFill>
        <p:spPr>
          <a:xfrm>
            <a:off x="4823069" y="4021871"/>
            <a:ext cx="3650187" cy="2155092"/>
          </a:xfrm>
          <a:prstGeom prst="rect">
            <a:avLst/>
          </a:prstGeom>
        </p:spPr>
      </p:pic>
      <p:pic>
        <p:nvPicPr>
          <p:cNvPr id="6" name="图片 5"/>
          <p:cNvPicPr>
            <a:picLocks noChangeAspect="1"/>
          </p:cNvPicPr>
          <p:nvPr/>
        </p:nvPicPr>
        <p:blipFill>
          <a:blip r:embed="rId4"/>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65896923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常用求导法则</a:t>
            </a:r>
            <a:endParaRPr kumimoji="1" lang="zh-CN" altLang="en-US" dirty="0"/>
          </a:p>
        </p:txBody>
      </p:sp>
      <p:pic>
        <p:nvPicPr>
          <p:cNvPr id="4" name="图片 3"/>
          <p:cNvPicPr>
            <a:picLocks noChangeAspect="1"/>
          </p:cNvPicPr>
          <p:nvPr/>
        </p:nvPicPr>
        <p:blipFill>
          <a:blip r:embed="rId2"/>
          <a:stretch>
            <a:fillRect/>
          </a:stretch>
        </p:blipFill>
        <p:spPr>
          <a:xfrm>
            <a:off x="1341802" y="2600037"/>
            <a:ext cx="6264696" cy="3249518"/>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109772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en-US" altLang="zh-CN" dirty="0" err="1" smtClean="0"/>
              <a:t>Sigmod</a:t>
            </a:r>
            <a:r>
              <a:rPr kumimoji="1" lang="zh-CN" altLang="en-US" dirty="0" smtClean="0"/>
              <a:t>函数求导：</a:t>
            </a:r>
            <a:endParaRPr kumimoji="1" lang="en-US" altLang="zh-CN" dirty="0" smtClean="0"/>
          </a:p>
          <a:p>
            <a:endParaRPr kumimoji="1" lang="zh-CN" altLang="en-US" dirty="0"/>
          </a:p>
        </p:txBody>
      </p:sp>
      <p:pic>
        <p:nvPicPr>
          <p:cNvPr id="4" name="图片 3"/>
          <p:cNvPicPr>
            <a:picLocks noChangeAspect="1"/>
          </p:cNvPicPr>
          <p:nvPr/>
        </p:nvPicPr>
        <p:blipFill>
          <a:blip r:embed="rId2"/>
          <a:stretch>
            <a:fillRect/>
          </a:stretch>
        </p:blipFill>
        <p:spPr>
          <a:xfrm>
            <a:off x="539750" y="2932113"/>
            <a:ext cx="4283498" cy="1354138"/>
          </a:xfrm>
          <a:prstGeom prst="rect">
            <a:avLst/>
          </a:prstGeom>
        </p:spPr>
      </p:pic>
      <p:pic>
        <p:nvPicPr>
          <p:cNvPr id="5" name="图片 4"/>
          <p:cNvPicPr>
            <a:picLocks noChangeAspect="1"/>
          </p:cNvPicPr>
          <p:nvPr/>
        </p:nvPicPr>
        <p:blipFill>
          <a:blip r:embed="rId3"/>
          <a:stretch>
            <a:fillRect/>
          </a:stretch>
        </p:blipFill>
        <p:spPr>
          <a:xfrm>
            <a:off x="6226175" y="2719388"/>
            <a:ext cx="4025900" cy="2705100"/>
          </a:xfrm>
          <a:prstGeom prst="rect">
            <a:avLst/>
          </a:prstGeom>
        </p:spPr>
      </p:pic>
      <p:pic>
        <p:nvPicPr>
          <p:cNvPr id="6" name="图片 5"/>
          <p:cNvPicPr>
            <a:picLocks noChangeAspect="1"/>
          </p:cNvPicPr>
          <p:nvPr/>
        </p:nvPicPr>
        <p:blipFill>
          <a:blip r:embed="rId4"/>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058076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p:txBody>
          <a:bodyPr/>
          <a:lstStyle/>
          <a:p>
            <a:r>
              <a:rPr kumimoji="1" lang="zh-CN" altLang="en-US" dirty="0" smtClean="0"/>
              <a:t>步骤</a:t>
            </a:r>
            <a:endParaRPr kumimoji="1" lang="zh-CN" altLang="en-US" dirty="0"/>
          </a:p>
        </p:txBody>
      </p:sp>
      <p:pic>
        <p:nvPicPr>
          <p:cNvPr id="4" name="图片 3"/>
          <p:cNvPicPr>
            <a:picLocks noChangeAspect="1"/>
          </p:cNvPicPr>
          <p:nvPr/>
        </p:nvPicPr>
        <p:blipFill>
          <a:blip r:embed="rId2"/>
          <a:stretch>
            <a:fillRect/>
          </a:stretch>
        </p:blipFill>
        <p:spPr>
          <a:xfrm>
            <a:off x="838200" y="2346325"/>
            <a:ext cx="4568825" cy="3613866"/>
          </a:xfrm>
          <a:prstGeom prst="rect">
            <a:avLst/>
          </a:prstGeom>
        </p:spPr>
      </p:pic>
      <p:pic>
        <p:nvPicPr>
          <p:cNvPr id="5" name="图片 4"/>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19234408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基本概念</a:t>
            </a:r>
            <a:endParaRPr kumimoji="1" lang="zh-CN" altLang="en-US" dirty="0"/>
          </a:p>
        </p:txBody>
      </p:sp>
      <p:sp>
        <p:nvSpPr>
          <p:cNvPr id="3" name="内容占位符 2"/>
          <p:cNvSpPr>
            <a:spLocks noGrp="1"/>
          </p:cNvSpPr>
          <p:nvPr>
            <p:ph idx="1"/>
          </p:nvPr>
        </p:nvSpPr>
        <p:spPr>
          <a:xfrm>
            <a:off x="393356" y="1536514"/>
            <a:ext cx="10515600" cy="4827665"/>
          </a:xfrm>
        </p:spPr>
        <p:txBody>
          <a:bodyPr/>
          <a:lstStyle/>
          <a:p>
            <a:r>
              <a:rPr kumimoji="1" lang="zh-CN" altLang="en-US" dirty="0"/>
              <a:t>方向导数</a:t>
            </a:r>
            <a:endParaRPr kumimoji="1" lang="en-US" altLang="zh-CN" dirty="0"/>
          </a:p>
          <a:p>
            <a:pPr lvl="1"/>
            <a:r>
              <a:rPr kumimoji="1" lang="zh-CN" altLang="en-US" dirty="0"/>
              <a:t>在函数定义域的内点，对某一方向求导得到的导数。</a:t>
            </a:r>
            <a:endParaRPr kumimoji="1" lang="en-US" altLang="zh-CN" dirty="0"/>
          </a:p>
          <a:p>
            <a:endParaRPr kumimoji="1" lang="en-US" altLang="zh-CN" dirty="0" smtClean="0"/>
          </a:p>
          <a:p>
            <a:r>
              <a:rPr kumimoji="1" lang="zh-CN" altLang="en-US" dirty="0" smtClean="0"/>
              <a:t>什么是梯度</a:t>
            </a:r>
            <a:endParaRPr kumimoji="1" lang="en-US" altLang="zh-CN" dirty="0" smtClean="0"/>
          </a:p>
          <a:p>
            <a:endParaRPr kumimoji="1" lang="en-US" altLang="zh-CN" dirty="0"/>
          </a:p>
          <a:p>
            <a:pPr lvl="2"/>
            <a:r>
              <a:rPr lang="zh-CN" altLang="en-US" dirty="0"/>
              <a:t>梯度的本意是一个向量（矢量），表示某一函数在该点处的方向导数沿着该方向取得最大值，即函数在该点处沿着该方向（此梯度的方向）变化最快，变化率最大（为该梯度的模）</a:t>
            </a:r>
            <a:r>
              <a:rPr lang="zh-CN" altLang="en-US" dirty="0" smtClean="0"/>
              <a:t>。</a:t>
            </a:r>
            <a:endParaRPr lang="en-US" altLang="zh-CN" dirty="0" smtClean="0"/>
          </a:p>
          <a:p>
            <a:pPr lvl="2"/>
            <a:endParaRPr kumimoji="1" lang="en-US" altLang="zh-CN" dirty="0"/>
          </a:p>
          <a:p>
            <a:pPr lvl="2"/>
            <a:endParaRPr kumimoji="1" lang="zh-CN" altLang="en-US" dirty="0"/>
          </a:p>
        </p:txBody>
      </p:sp>
      <p:pic>
        <p:nvPicPr>
          <p:cNvPr id="5" name="图片 4"/>
          <p:cNvPicPr>
            <a:picLocks noChangeAspect="1"/>
          </p:cNvPicPr>
          <p:nvPr/>
        </p:nvPicPr>
        <p:blipFill>
          <a:blip r:embed="rId2"/>
          <a:stretch>
            <a:fillRect/>
          </a:stretch>
        </p:blipFill>
        <p:spPr>
          <a:xfrm>
            <a:off x="824089" y="238134"/>
            <a:ext cx="2111022" cy="1077711"/>
          </a:xfrm>
          <a:prstGeom prst="rect">
            <a:avLst/>
          </a:prstGeom>
        </p:spPr>
      </p:pic>
      <p:pic>
        <p:nvPicPr>
          <p:cNvPr id="6" name="图片 5"/>
          <p:cNvPicPr>
            <a:picLocks noChangeAspect="1"/>
          </p:cNvPicPr>
          <p:nvPr/>
        </p:nvPicPr>
        <p:blipFill>
          <a:blip r:embed="rId3"/>
          <a:stretch>
            <a:fillRect/>
          </a:stretch>
        </p:blipFill>
        <p:spPr>
          <a:xfrm>
            <a:off x="3345367" y="5233443"/>
            <a:ext cx="2565400" cy="876300"/>
          </a:xfrm>
          <a:prstGeom prst="rect">
            <a:avLst/>
          </a:prstGeom>
        </p:spPr>
      </p:pic>
    </p:spTree>
    <p:extLst>
      <p:ext uri="{BB962C8B-B14F-4D97-AF65-F5344CB8AC3E}">
        <p14:creationId xmlns:p14="http://schemas.microsoft.com/office/powerpoint/2010/main" val="1198187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基本概念</a:t>
            </a:r>
          </a:p>
        </p:txBody>
      </p:sp>
      <p:sp>
        <p:nvSpPr>
          <p:cNvPr id="3" name="内容占位符 2"/>
          <p:cNvSpPr>
            <a:spLocks noGrp="1"/>
          </p:cNvSpPr>
          <p:nvPr>
            <p:ph idx="1"/>
          </p:nvPr>
        </p:nvSpPr>
        <p:spPr/>
        <p:txBody>
          <a:bodyPr>
            <a:normAutofit/>
          </a:bodyPr>
          <a:lstStyle/>
          <a:p>
            <a:r>
              <a:rPr kumimoji="1" lang="en-US" altLang="zh-CN" dirty="0" smtClean="0"/>
              <a:t>1 </a:t>
            </a:r>
            <a:r>
              <a:rPr kumimoji="1" lang="zh-CN" altLang="en-US" dirty="0" smtClean="0"/>
              <a:t>有一个小球在曲线上滚，小球滚的方向就是梯度的方向。</a:t>
            </a:r>
            <a:endParaRPr kumimoji="1" lang="en-US" altLang="zh-CN" dirty="0" smtClean="0"/>
          </a:p>
          <a:p>
            <a:pPr lvl="1"/>
            <a:r>
              <a:rPr kumimoji="1" lang="zh-CN" altLang="en-US" dirty="0" smtClean="0"/>
              <a:t>（类比于水流从山坡流到山底）</a:t>
            </a:r>
            <a:endParaRPr kumimoji="1" lang="en-US" altLang="zh-CN" dirty="0" smtClean="0"/>
          </a:p>
          <a:p>
            <a:pPr lvl="1"/>
            <a:endParaRPr kumimoji="1" lang="en-US" altLang="zh-CN" dirty="0"/>
          </a:p>
          <a:p>
            <a:pPr lvl="2"/>
            <a:r>
              <a:rPr kumimoji="1" lang="en-US" altLang="zh-CN" dirty="0" smtClean="0"/>
              <a:t>y=x^2 </a:t>
            </a:r>
            <a:r>
              <a:rPr kumimoji="1" lang="zh-CN" altLang="en-US" dirty="0" smtClean="0"/>
              <a:t>则为斜率</a:t>
            </a:r>
            <a:endParaRPr kumimoji="1" lang="en-US" altLang="zh-CN" dirty="0" smtClean="0"/>
          </a:p>
          <a:p>
            <a:pPr lvl="1"/>
            <a:endParaRPr kumimoji="1" lang="en-US" altLang="zh-CN" dirty="0" smtClean="0"/>
          </a:p>
          <a:p>
            <a:pPr lvl="2"/>
            <a:endParaRPr kumimoji="1" lang="en-US" altLang="zh-CN" dirty="0" smtClean="0"/>
          </a:p>
          <a:p>
            <a:pPr lvl="2"/>
            <a:r>
              <a:rPr kumimoji="1" lang="en-US" altLang="zh-CN" dirty="0" smtClean="0"/>
              <a:t>f(x)=x</a:t>
            </a:r>
            <a:r>
              <a:rPr kumimoji="1" lang="en-US" altLang="zh-CN" baseline="30000" dirty="0" smtClean="0"/>
              <a:t>2</a:t>
            </a:r>
            <a:r>
              <a:rPr kumimoji="1" lang="en-US" altLang="zh-CN" dirty="0" smtClean="0"/>
              <a:t> +</a:t>
            </a:r>
            <a:r>
              <a:rPr kumimoji="1" lang="zh-CN" altLang="en-US" dirty="0" smtClean="0"/>
              <a:t> </a:t>
            </a:r>
            <a:r>
              <a:rPr kumimoji="1" lang="en-US" altLang="zh-CN" dirty="0" smtClean="0"/>
              <a:t>y</a:t>
            </a:r>
            <a:r>
              <a:rPr kumimoji="1" lang="en-US" altLang="zh-CN" baseline="30000" dirty="0" smtClean="0"/>
              <a:t>2</a:t>
            </a:r>
          </a:p>
          <a:p>
            <a:pPr lvl="2"/>
            <a:r>
              <a:rPr kumimoji="1" lang="zh-CN" altLang="en-US" dirty="0" smtClean="0"/>
              <a:t>对</a:t>
            </a:r>
            <a:r>
              <a:rPr kumimoji="1" lang="en-US" altLang="zh-CN" dirty="0" smtClean="0"/>
              <a:t>x</a:t>
            </a:r>
            <a:r>
              <a:rPr kumimoji="1" lang="zh-CN" altLang="en-US" dirty="0" smtClean="0"/>
              <a:t>偏导：</a:t>
            </a:r>
            <a:r>
              <a:rPr kumimoji="1" lang="en-US" altLang="zh-CN" dirty="0" smtClean="0"/>
              <a:t>2x</a:t>
            </a:r>
            <a:endParaRPr kumimoji="1" lang="en-US" altLang="zh-CN" dirty="0"/>
          </a:p>
          <a:p>
            <a:pPr lvl="2"/>
            <a:r>
              <a:rPr kumimoji="1" lang="zh-CN" altLang="en-US" dirty="0" smtClean="0"/>
              <a:t>对</a:t>
            </a:r>
            <a:r>
              <a:rPr kumimoji="1" lang="en-US" altLang="zh-CN" dirty="0" smtClean="0"/>
              <a:t>y</a:t>
            </a:r>
            <a:r>
              <a:rPr kumimoji="1" lang="zh-CN" altLang="en-US" dirty="0" smtClean="0"/>
              <a:t>偏导：</a:t>
            </a:r>
            <a:r>
              <a:rPr kumimoji="1" lang="en-US" altLang="zh-CN" dirty="0" smtClean="0"/>
              <a:t>2y</a:t>
            </a:r>
          </a:p>
          <a:p>
            <a:pPr lvl="2"/>
            <a:endParaRPr kumimoji="1" lang="en-US" altLang="zh-CN" dirty="0"/>
          </a:p>
          <a:p>
            <a:pPr lvl="2"/>
            <a:r>
              <a:rPr kumimoji="1" lang="zh-CN" altLang="en-US" dirty="0" smtClean="0"/>
              <a:t>（</a:t>
            </a:r>
            <a:r>
              <a:rPr kumimoji="1" lang="en-US" altLang="zh-CN" dirty="0" smtClean="0"/>
              <a:t>1</a:t>
            </a:r>
            <a:r>
              <a:rPr kumimoji="1" lang="zh-CN" altLang="en-US" dirty="0" smtClean="0"/>
              <a:t>，</a:t>
            </a:r>
            <a:r>
              <a:rPr kumimoji="1" lang="en-US" altLang="zh-CN" dirty="0" smtClean="0"/>
              <a:t>1</a:t>
            </a:r>
            <a:r>
              <a:rPr kumimoji="1" lang="zh-CN" altLang="en-US" dirty="0" smtClean="0"/>
              <a:t>）点的话，（</a:t>
            </a:r>
            <a:r>
              <a:rPr kumimoji="1" lang="en-US" altLang="zh-CN" dirty="0" smtClean="0"/>
              <a:t>2</a:t>
            </a:r>
            <a:r>
              <a:rPr kumimoji="1" lang="zh-CN" altLang="en-US" dirty="0" smtClean="0"/>
              <a:t>，</a:t>
            </a:r>
            <a:r>
              <a:rPr kumimoji="1" lang="en-US" altLang="zh-CN" dirty="0"/>
              <a:t>2</a:t>
            </a:r>
            <a:r>
              <a:rPr kumimoji="1" lang="zh-CN" altLang="en-US" dirty="0" smtClean="0"/>
              <a:t>）</a:t>
            </a:r>
            <a:endParaRPr kumimoji="1" lang="en-US" altLang="zh-CN" dirty="0" smtClean="0"/>
          </a:p>
          <a:p>
            <a:pPr lvl="1"/>
            <a:endParaRPr kumimoji="1" lang="en-US" altLang="zh-CN" dirty="0"/>
          </a:p>
          <a:p>
            <a:endParaRPr kumimoji="1" lang="en-US" altLang="zh-CN" dirty="0" smtClean="0"/>
          </a:p>
        </p:txBody>
      </p:sp>
      <p:pic>
        <p:nvPicPr>
          <p:cNvPr id="5" name="图片 4"/>
          <p:cNvPicPr>
            <a:picLocks noChangeAspect="1"/>
          </p:cNvPicPr>
          <p:nvPr/>
        </p:nvPicPr>
        <p:blipFill>
          <a:blip r:embed="rId2"/>
          <a:stretch>
            <a:fillRect/>
          </a:stretch>
        </p:blipFill>
        <p:spPr>
          <a:xfrm>
            <a:off x="6626469" y="2137530"/>
            <a:ext cx="3276600" cy="3251200"/>
          </a:xfrm>
          <a:prstGeom prst="rect">
            <a:avLst/>
          </a:prstGeom>
        </p:spPr>
      </p:pic>
      <p:pic>
        <p:nvPicPr>
          <p:cNvPr id="6" name="图片 5"/>
          <p:cNvPicPr>
            <a:picLocks noChangeAspect="1"/>
          </p:cNvPicPr>
          <p:nvPr/>
        </p:nvPicPr>
        <p:blipFill>
          <a:blip r:embed="rId3"/>
          <a:stretch>
            <a:fillRect/>
          </a:stretch>
        </p:blipFill>
        <p:spPr>
          <a:xfrm>
            <a:off x="824089" y="238134"/>
            <a:ext cx="2111022" cy="1077711"/>
          </a:xfrm>
          <a:prstGeom prst="rect">
            <a:avLst/>
          </a:prstGeom>
        </p:spPr>
      </p:pic>
    </p:spTree>
    <p:extLst>
      <p:ext uri="{BB962C8B-B14F-4D97-AF65-F5344CB8AC3E}">
        <p14:creationId xmlns:p14="http://schemas.microsoft.com/office/powerpoint/2010/main" val="97994444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4040</TotalTime>
  <Words>946</Words>
  <Application>Microsoft Macintosh PowerPoint</Application>
  <PresentationFormat>宽屏</PresentationFormat>
  <Paragraphs>208</Paragraphs>
  <Slides>35</Slides>
  <Notes>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44" baseType="lpstr">
      <vt:lpstr>Calibri</vt:lpstr>
      <vt:lpstr>DengXian</vt:lpstr>
      <vt:lpstr>Mangal</vt:lpstr>
      <vt:lpstr>宋体</vt:lpstr>
      <vt:lpstr>Arial</vt:lpstr>
      <vt:lpstr>Tahoma</vt:lpstr>
      <vt:lpstr>Wingdings</vt:lpstr>
      <vt:lpstr>Office 主题</vt:lpstr>
      <vt:lpstr>Equation</vt:lpstr>
      <vt:lpstr>微积分与凸优化</vt:lpstr>
      <vt:lpstr>PowerPoint 演示文稿</vt:lpstr>
      <vt:lpstr>基本概念</vt:lpstr>
      <vt:lpstr>基本概念</vt:lpstr>
      <vt:lpstr>基本概念</vt:lpstr>
      <vt:lpstr>基本概念</vt:lpstr>
      <vt:lpstr>基本概念</vt:lpstr>
      <vt:lpstr>基本概念</vt:lpstr>
      <vt:lpstr>基本概念</vt:lpstr>
      <vt:lpstr>基本概念</vt:lpstr>
      <vt:lpstr>基本概念</vt:lpstr>
      <vt:lpstr>梯度下降</vt:lpstr>
      <vt:lpstr>PowerPoint 演示文稿</vt:lpstr>
      <vt:lpstr>梯度下降</vt:lpstr>
      <vt:lpstr>梯度下降</vt:lpstr>
      <vt:lpstr>梯度下降</vt:lpstr>
      <vt:lpstr>梯度下降</vt:lpstr>
      <vt:lpstr>牛顿法</vt:lpstr>
      <vt:lpstr>PowerPoint 演示文稿</vt:lpstr>
      <vt:lpstr>凸函数</vt:lpstr>
      <vt:lpstr>凸函数</vt:lpstr>
      <vt:lpstr>凸函数</vt:lpstr>
      <vt:lpstr>PowerPoint 演示文稿</vt:lpstr>
      <vt:lpstr>凸函数</vt:lpstr>
      <vt:lpstr>凸函数的例</vt:lpstr>
      <vt:lpstr>凸函数</vt:lpstr>
      <vt:lpstr>凸函数</vt:lpstr>
      <vt:lpstr>凸函数</vt:lpstr>
      <vt:lpstr>凸优化</vt:lpstr>
      <vt:lpstr>凸优化</vt:lpstr>
      <vt:lpstr>PowerPoint 演示文稿</vt:lpstr>
      <vt:lpstr>PowerPoint 演示文稿</vt:lpstr>
      <vt:lpstr>拉格朗日对偶函数</vt:lpstr>
      <vt:lpstr>PowerPoint 演示文稿</vt:lpstr>
      <vt:lpstr>KKT优化条件</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hongjun wang</dc:creator>
  <cp:lastModifiedBy>B24847</cp:lastModifiedBy>
  <cp:revision>866</cp:revision>
  <dcterms:created xsi:type="dcterms:W3CDTF">2018-01-09T13:42:23Z</dcterms:created>
  <dcterms:modified xsi:type="dcterms:W3CDTF">2018-11-01T17:49:03Z</dcterms:modified>
</cp:coreProperties>
</file>